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80" r:id="rId2"/>
  </p:sldMasterIdLst>
  <p:notesMasterIdLst>
    <p:notesMasterId r:id="rId11"/>
  </p:notesMasterIdLst>
  <p:sldIdLst>
    <p:sldId id="486" r:id="rId3"/>
    <p:sldId id="508" r:id="rId4"/>
    <p:sldId id="510" r:id="rId5"/>
    <p:sldId id="516" r:id="rId6"/>
    <p:sldId id="515" r:id="rId7"/>
    <p:sldId id="514" r:id="rId8"/>
    <p:sldId id="523" r:id="rId9"/>
    <p:sldId id="522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 gra" initials="Rg" lastIdx="11" clrIdx="0">
    <p:extLst>
      <p:ext uri="{19B8F6BF-5375-455C-9EA6-DF929625EA0E}">
        <p15:presenceInfo xmlns:p15="http://schemas.microsoft.com/office/powerpoint/2012/main" userId="852fc29426a7b1cb" providerId="Windows Live"/>
      </p:ext>
    </p:extLst>
  </p:cmAuthor>
  <p:cmAuthor id="2" name="Návrat Miroslav" initials="NM" lastIdx="20" clrIdx="1">
    <p:extLst>
      <p:ext uri="{19B8F6BF-5375-455C-9EA6-DF929625EA0E}">
        <p15:presenceInfo xmlns:p15="http://schemas.microsoft.com/office/powerpoint/2012/main" userId="S-1-5-21-1024343765-948047755-1557874966-30005" providerId="AD"/>
      </p:ext>
    </p:extLst>
  </p:cmAuthor>
  <p:cmAuthor id="3" name="Kuchařová Veronika" initials="KV" lastIdx="1" clrIdx="2">
    <p:extLst>
      <p:ext uri="{19B8F6BF-5375-455C-9EA6-DF929625EA0E}">
        <p15:presenceInfo xmlns:p15="http://schemas.microsoft.com/office/powerpoint/2012/main" userId="S-1-5-21-1024343765-948047755-1557874966-26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B2D5D8"/>
    <a:srgbClr val="61AAB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5D55-CA7B-4358-AFEF-A66498C35363}" type="datetimeFigureOut">
              <a:rPr lang="cs-CZ" smtClean="0"/>
              <a:t>09.04.2025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F52C-6A56-4EF8-AFAD-C1D62650525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13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288271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3723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9344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75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38306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53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16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72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03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05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734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2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8D9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0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2">
            <a:extLst>
              <a:ext uri="{FF2B5EF4-FFF2-40B4-BE49-F238E27FC236}">
                <a16:creationId xmlns:a16="http://schemas.microsoft.com/office/drawing/2014/main" id="{DEBA1952-2E33-4348-A94B-18B5522077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0000" y="936001"/>
            <a:ext cx="10726331" cy="5166037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rgbClr val="428D96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154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1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0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EB70F08-41D3-4C49-9139-1BF5B9A156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9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09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vzdelavani/skolstvi-v-cr/dlouhodoby-zamer-cr-2023-2027" TargetMode="External"/><Relationship Id="rId2" Type="http://schemas.openxmlformats.org/officeDocument/2006/relationships/hyperlink" Target="https://msmt.gov.cz/vzdelavani/skolstvi-v-cr/strategie-2030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aut.cz/" TargetMode="External"/><Relationship Id="rId13" Type="http://schemas.openxmlformats.org/officeDocument/2006/relationships/hyperlink" Target="https://www.royalrangers.cz/" TargetMode="External"/><Relationship Id="rId18" Type="http://schemas.openxmlformats.org/officeDocument/2006/relationships/hyperlink" Target="https://www.ymca.cz/" TargetMode="External"/><Relationship Id="rId3" Type="http://schemas.openxmlformats.org/officeDocument/2006/relationships/hyperlink" Target="https://www.tabornici.cz/" TargetMode="External"/><Relationship Id="rId7" Type="http://schemas.openxmlformats.org/officeDocument/2006/relationships/hyperlink" Target="https://brontosaurus.cz/" TargetMode="External"/><Relationship Id="rId12" Type="http://schemas.openxmlformats.org/officeDocument/2006/relationships/hyperlink" Target="https://pionyr.cz/" TargetMode="External"/><Relationship Id="rId17" Type="http://schemas.openxmlformats.org/officeDocument/2006/relationships/hyperlink" Target="https://dofe.cz/" TargetMode="External"/><Relationship Id="rId2" Type="http://schemas.openxmlformats.org/officeDocument/2006/relationships/hyperlink" Target="https://www.a-tom.cz/" TargetMode="External"/><Relationship Id="rId16" Type="http://schemas.openxmlformats.org/officeDocument/2006/relationships/hyperlink" Target="https://mladez.dh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uha.cz/" TargetMode="External"/><Relationship Id="rId11" Type="http://schemas.openxmlformats.org/officeDocument/2006/relationships/hyperlink" Target="https://www.emop.cz/" TargetMode="External"/><Relationship Id="rId5" Type="http://schemas.openxmlformats.org/officeDocument/2006/relationships/hyperlink" Target="https://mopici.cz/" TargetMode="External"/><Relationship Id="rId15" Type="http://schemas.openxmlformats.org/officeDocument/2006/relationships/hyperlink" Target="https://www.skm.cz/" TargetMode="External"/><Relationship Id="rId10" Type="http://schemas.openxmlformats.org/officeDocument/2006/relationships/hyperlink" Target="https://www.ligalesnimoudrosti.cz/" TargetMode="External"/><Relationship Id="rId4" Type="http://schemas.openxmlformats.org/officeDocument/2006/relationships/hyperlink" Target="https://www.rybsvaz.cz/deti-a-mladez" TargetMode="External"/><Relationship Id="rId9" Type="http://schemas.openxmlformats.org/officeDocument/2006/relationships/hyperlink" Target="https://pathfinder.cz/" TargetMode="External"/><Relationship Id="rId14" Type="http://schemas.openxmlformats.org/officeDocument/2006/relationships/hyperlink" Target="https://www.shm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zs.cz/program/evropsky-sbor-solidarity/projekty-granty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odnikvalifikace.cz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pomaha.cz/media/3613860/metodika_dobrovolnictvi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7176" y="762000"/>
            <a:ext cx="7327043" cy="1144438"/>
          </a:xfrm>
        </p:spPr>
        <p:txBody>
          <a:bodyPr/>
          <a:lstStyle/>
          <a:p>
            <a:pPr algn="ctr"/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Podpora dobrovolnictví 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 oblasti práce  s dětmi a mládeží na MŠMT   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8622" y="5831840"/>
            <a:ext cx="7445618" cy="690880"/>
          </a:xfrm>
        </p:spPr>
        <p:txBody>
          <a:bodyPr>
            <a:normAutofit/>
          </a:bodyPr>
          <a:lstStyle/>
          <a:p>
            <a:r>
              <a:rPr lang="cs-CZ" sz="1800" dirty="0" err="1"/>
              <a:t>Rndr.</a:t>
            </a:r>
            <a:r>
              <a:rPr lang="cs-CZ" sz="1800" dirty="0"/>
              <a:t> Helena Knappová, odbor pro mládež</a:t>
            </a:r>
          </a:p>
        </p:txBody>
      </p:sp>
    </p:spTree>
    <p:extLst>
      <p:ext uri="{BB962C8B-B14F-4D97-AF65-F5344CB8AC3E}">
        <p14:creationId xmlns:p14="http://schemas.microsoft.com/office/powerpoint/2010/main" val="48976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53BE6-EB01-3EF2-E66A-CCF5FECF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97" y="782638"/>
            <a:ext cx="10838169" cy="907581"/>
          </a:xfrm>
        </p:spPr>
        <p:txBody>
          <a:bodyPr>
            <a:normAutofit/>
          </a:bodyPr>
          <a:lstStyle/>
          <a:p>
            <a:r>
              <a:rPr lang="cs-CZ" dirty="0"/>
              <a:t>dobrovolníci dětem</a:t>
            </a:r>
            <a:br>
              <a:rPr lang="cs-CZ" sz="2400" dirty="0"/>
            </a:br>
            <a:br>
              <a:rPr lang="cs-CZ" dirty="0"/>
            </a:br>
            <a:r>
              <a:rPr lang="cs-CZ" b="1" dirty="0"/>
              <a:t>Ukotvení dobrovolnictví v koncepčních dokumentech MŠMT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D9C03-B1FC-7199-796B-69AD5300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2296159"/>
            <a:ext cx="10515600" cy="3880803"/>
          </a:xfrm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 vzdělávací politiky ČR do roku 2030+ (Strategie 2030+)</a:t>
            </a:r>
          </a:p>
          <a:p>
            <a:pPr marL="10800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https://msmt.gov.cz/vzdelavani/skolstvi-v-cr/strategie-2030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Dlouhodobý záměr vzdělávání ČR 2023 – 2027 - implementační dokument Strategie 2030+    </a:t>
            </a:r>
          </a:p>
          <a:p>
            <a:pPr marL="10800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https://msmt.gov.cz/vzdelavani/skolstvi-v-cr/dlouhodoby-zamer-cr-2023-2027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Klíčová aktivita podpora dobrovolnictví je součástí karty opatření Vzdělávání v celoživotní perspektivě</a:t>
            </a:r>
          </a:p>
          <a:p>
            <a:pPr marL="108000" indent="0"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Koncepce podpory mladých lidí v ČR 2025-2030</a:t>
            </a:r>
          </a:p>
          <a:p>
            <a:pPr marL="10800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 v přípravě, v současné době probíhá meziresortní připomínkové řízení, předložení na vládu ČR je plánováno ve 2. čtvrtletí  2025 </a:t>
            </a:r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E247B5-E26D-7642-4B2D-CDAA023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57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D0E803-269E-E118-CCE0-B2D2E158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000" dirty="0"/>
              <a:t>dobrovolníci dětem  </a:t>
            </a:r>
            <a:br>
              <a:rPr lang="cs-CZ" sz="2000" dirty="0"/>
            </a:br>
            <a:br>
              <a:rPr lang="cs-CZ" sz="2000" dirty="0"/>
            </a:br>
            <a:r>
              <a:rPr lang="cs-CZ" sz="2000" b="1" dirty="0"/>
              <a:t>Podpora dobrovolnických mládežnických organizací, které se zabývají výchovou a neformálním vzděláváním dětí a mládeže v jejich volném čase </a:t>
            </a:r>
            <a:br>
              <a:rPr lang="cs-CZ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20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F2775-0880-BB97-BB01-7891CDF0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108000" indent="0">
              <a:lnSpc>
                <a:spcPct val="90000"/>
              </a:lnSpc>
              <a:buNone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Organizace uznané MŠMT pro práci s dětmi a mládeží</a:t>
            </a:r>
          </a:p>
          <a:p>
            <a:pPr marL="108000" indent="0" algn="just">
              <a:lnSpc>
                <a:spcPct val="90000"/>
              </a:lnSpc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Takové nestátní neziskové organizace (NNO), které naplňují jasně stanovená kritéria MŠMT. Jedním z kritérií je zapojení </a:t>
            </a:r>
            <a:r>
              <a:rPr lang="cs-CZ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dobrovolníků do činnosti organizace a podmínka min. procenta dlouhodobých dobrovolníků.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Jedná se zejména o dobrovolné vedoucí, instruktory, rádce apod., kteří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členy organizace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08000" indent="0">
              <a:lnSpc>
                <a:spcPct val="90000"/>
              </a:lnSpc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lnSpc>
                <a:spcPct val="90000"/>
              </a:lnSpc>
              <a:buNone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Ostatní nadregionálně působící NNO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oblasti práce s dětmi 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mládeží, které  pracují s dobrovolníky.  </a:t>
            </a:r>
          </a:p>
          <a:p>
            <a:pPr marL="108000" indent="0">
              <a:lnSpc>
                <a:spcPct val="90000"/>
              </a:lnSpc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lnSpc>
                <a:spcPct val="90000"/>
              </a:lnSpc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Zástupný symbol obrázku 3" descr="Obsah obrázku venku, sportovní hra, strom, tráva&#10;&#10;Obsah vygenerovaný umělou inteligencí může být nesprávný.">
            <a:extLst>
              <a:ext uri="{FF2B5EF4-FFF2-40B4-BE49-F238E27FC236}">
                <a16:creationId xmlns:a16="http://schemas.microsoft.com/office/drawing/2014/main" id="{8412544D-E93F-945B-8D3B-75E04C02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45" r="24511" b="1"/>
          <a:stretch/>
        </p:blipFill>
        <p:spPr>
          <a:xfrm>
            <a:off x="7948411" y="519936"/>
            <a:ext cx="4243590" cy="3169563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Obrázek 4" descr="Obsah obrázku oblečení, osoba, tráva, venku&#10;&#10;Obsah vygenerovaný umělou inteligencí může být nesprávný.">
            <a:extLst>
              <a:ext uri="{FF2B5EF4-FFF2-40B4-BE49-F238E27FC236}">
                <a16:creationId xmlns:a16="http://schemas.microsoft.com/office/drawing/2014/main" id="{31EE9176-57DC-380F-150E-F13D21AFFA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4" r="-3" b="11402"/>
          <a:stretch/>
        </p:blipFill>
        <p:spPr>
          <a:xfrm>
            <a:off x="7948412" y="3826025"/>
            <a:ext cx="4243590" cy="2530325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53BDAA-D0CB-8C66-6151-C8043190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3BD8D3-A9DD-40CB-A396-ADCE34852C74}" type="slidenum">
              <a:rPr lang="cs-CZ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7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93DD4-D48C-BF3B-BF6C-01019280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057" y="822960"/>
            <a:ext cx="10582249" cy="812800"/>
          </a:xfrm>
        </p:spPr>
        <p:txBody>
          <a:bodyPr>
            <a:noAutofit/>
          </a:bodyPr>
          <a:lstStyle/>
          <a:p>
            <a:r>
              <a:rPr lang="cs-CZ" sz="2000" dirty="0"/>
              <a:t>dobrovolníci dětem</a:t>
            </a:r>
            <a:br>
              <a:rPr lang="cs-CZ" sz="2000" dirty="0"/>
            </a:br>
            <a:br>
              <a:rPr lang="cs-CZ" sz="2000" dirty="0"/>
            </a:br>
            <a:r>
              <a:rPr lang="cs-CZ" sz="2000" b="1" dirty="0"/>
              <a:t>Organizace uznané MŠMT pro práci s dětmi a mládeží na léta 2024 - 2026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EFFAD6-3243-B81B-5D0D-5FC212BCF0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b="1" u="sng" dirty="0">
              <a:solidFill>
                <a:srgbClr val="0563C1"/>
              </a:solidFill>
              <a:effectLst/>
              <a:hlinkClick r:id="rId2" tooltip="[Odkaz do nového okna] Asociace turistických oddílů mládeže ČR 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b="1" u="sng" dirty="0">
                <a:effectLst/>
                <a:hlinkClick r:id="rId2" tooltip="[Odkaz do nového okna] Asociace turistických oddílů mládeže ČR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Asociace turistických oddílů mládeže ČR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3" tooltip="[Odkaz do nového okna] Česká tábornická unie,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Česká tábornická unie, z.s.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4" tooltip="[Odkaz do nového okna] Český rybářský svaz, z. 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Český rybářský svaz, z. s.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5" tooltip="[Odkaz do nového okna] Český svaz ochránců přír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Český svaz ochránců přírody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6" tooltip="[Odkaz do nového okna] Du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Duha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7" tooltip="[Odkaz do nového okna] Hnutí Brontosaurus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Hnutí Brontosaurus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8" tooltip="[Odkaz do nového okna] Junák-český skaut,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Junák-český skaut, z.s.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9" tooltip="[Odkaz do nového okna] Klub Pathfinder,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Klub </a:t>
            </a:r>
            <a:r>
              <a:rPr lang="cs-CZ" b="1" u="sng" dirty="0" err="1">
                <a:effectLst/>
                <a:hlinkClick r:id="rId9" tooltip="[Odkaz do nového okna] Klub Pathfinder,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Pathfinder</a:t>
            </a:r>
            <a:r>
              <a:rPr lang="cs-CZ" b="1" u="sng" dirty="0">
                <a:effectLst/>
                <a:hlinkClick r:id="rId9" tooltip="[Odkaz do nového okna] Klub Pathfinder,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z.s.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10" tooltip="[Odkaz do nového okna] Liga lesní moudrosti, z. 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Liga lesní moudrosti, z. s.</a:t>
            </a:r>
            <a:endParaRPr lang="cs-CZ" b="1" dirty="0">
              <a:effectLst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4A01CA-E5F7-C4EC-0B9E-E588B42C4B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b="1" u="sng" dirty="0">
              <a:solidFill>
                <a:srgbClr val="0563C1"/>
              </a:solidFill>
              <a:hlinkClick r:id="rId11" tooltip="[Odkaz do nového okna] Mladí ochránci přírody, z. s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b="1" u="sng" dirty="0">
                <a:hlinkClick r:id="rId11" tooltip="[Odkaz do nového okna] Mladí ochránci přírody, z. 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Mladí ochránci přírody, z. s.</a:t>
            </a:r>
            <a:endParaRPr lang="cs-CZ" dirty="0"/>
          </a:p>
          <a:p>
            <a:r>
              <a:rPr lang="cs-CZ" b="1" u="sng" dirty="0">
                <a:effectLst/>
                <a:hlinkClick r:id="rId12" tooltip="[Odkaz do nového okna] Pionýr, z. 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Pionýr, z. s.</a:t>
            </a:r>
            <a:endParaRPr lang="cs-CZ" b="1" dirty="0">
              <a:effectLst/>
            </a:endParaRPr>
          </a:p>
          <a:p>
            <a:r>
              <a:rPr lang="cs-CZ" b="1" u="sng" dirty="0" err="1">
                <a:effectLst/>
                <a:hlinkClick r:id="rId13" tooltip="[Odkaz do nového okna] Royal Rangers v ČR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Royal</a:t>
            </a:r>
            <a:r>
              <a:rPr lang="cs-CZ" b="1" u="sng" dirty="0">
                <a:effectLst/>
                <a:hlinkClick r:id="rId13" tooltip="[Odkaz do nového okna] Royal Rangers v ČR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1" u="sng" dirty="0" err="1">
                <a:effectLst/>
                <a:hlinkClick r:id="rId13" tooltip="[Odkaz do nového okna] Royal Rangers v ČR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Rangers</a:t>
            </a:r>
            <a:r>
              <a:rPr lang="cs-CZ" b="1" u="sng" dirty="0">
                <a:effectLst/>
                <a:hlinkClick r:id="rId13" tooltip="[Odkaz do nového okna] Royal Rangers v ČR z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 ČR z.s</a:t>
            </a:r>
            <a:r>
              <a:rPr lang="cs-CZ" b="1" dirty="0">
                <a:effectLst/>
              </a:rPr>
              <a:t>.</a:t>
            </a:r>
          </a:p>
          <a:p>
            <a:r>
              <a:rPr lang="cs-CZ" b="1" u="sng" dirty="0">
                <a:effectLst/>
                <a:hlinkClick r:id="rId14" tooltip="[Odkaz do nového okna] Salesiánské hnutí mládeže, z. 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Salesiánské hnutí mládeže, z. s</a:t>
            </a:r>
            <a:r>
              <a:rPr lang="cs-CZ" b="1" dirty="0">
                <a:effectLst/>
              </a:rPr>
              <a:t>.</a:t>
            </a:r>
          </a:p>
          <a:p>
            <a:r>
              <a:rPr lang="cs-CZ" b="1" u="sng" dirty="0">
                <a:effectLst/>
                <a:hlinkClick r:id="rId15" tooltip="[Odkaz do nového okna] Salesiánské kluby mládeže, z. 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Salesiánské kluby mládeže, z. s.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16" tooltip="[Odkaz do nového okna] Sdružení hasičů Čech, Moravy a Slez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Sdružení hasičů Čech, Moravy a Slezska</a:t>
            </a:r>
            <a:endParaRPr lang="cs-CZ" b="1" dirty="0">
              <a:effectLst/>
            </a:endParaRPr>
          </a:p>
          <a:p>
            <a:r>
              <a:rPr lang="cs-CZ" b="1" u="sng" dirty="0" err="1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b="1" u="sng" dirty="0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1" u="sng" dirty="0" err="1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Duke</a:t>
            </a:r>
            <a:r>
              <a:rPr lang="cs-CZ" b="1" u="sng" dirty="0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1" u="sng" dirty="0" err="1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cs-CZ" b="1" u="sng" dirty="0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1" u="sng" dirty="0" err="1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Edinburghs</a:t>
            </a:r>
            <a:r>
              <a:rPr lang="cs-CZ" b="1" u="sng" dirty="0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International </a:t>
            </a:r>
            <a:r>
              <a:rPr lang="cs-CZ" b="1" u="sng" dirty="0" err="1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</a:t>
            </a:r>
            <a:r>
              <a:rPr lang="cs-CZ" b="1" u="sng" dirty="0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Czech Republic </a:t>
            </a:r>
            <a:r>
              <a:rPr lang="cs-CZ" b="1" u="sng" dirty="0" err="1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</a:t>
            </a:r>
            <a:r>
              <a:rPr lang="cs-CZ" b="1" u="sng" dirty="0">
                <a:effectLst/>
                <a:hlinkClick r:id="rId17" tooltip="The Duke of Edinburghs International Award Czech Republic Foundation, o.p.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o.p.s.</a:t>
            </a:r>
            <a:endParaRPr lang="cs-CZ" b="1" dirty="0">
              <a:effectLst/>
            </a:endParaRPr>
          </a:p>
          <a:p>
            <a:r>
              <a:rPr lang="cs-CZ" b="1" u="sng" dirty="0">
                <a:effectLst/>
                <a:hlinkClick r:id="rId18" tooltip="[Odkaz do nového okna] YMCA v České republ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YMCA v České republice</a:t>
            </a:r>
            <a:endParaRPr lang="cs-CZ" b="1" dirty="0">
              <a:effectLst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9D10B5-A814-D5F4-D160-27AA25C2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33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320C6-8DED-D3EC-9E47-E23212BA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466343"/>
            <a:ext cx="10838169" cy="1403097"/>
          </a:xfrm>
        </p:spPr>
        <p:txBody>
          <a:bodyPr>
            <a:normAutofit/>
          </a:bodyPr>
          <a:lstStyle/>
          <a:p>
            <a:r>
              <a:rPr lang="cs-CZ" sz="1900" dirty="0"/>
              <a:t>  </a:t>
            </a:r>
            <a:r>
              <a:rPr lang="cs-CZ" sz="2000" dirty="0"/>
              <a:t>dobrovolníci dětem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  </a:t>
            </a:r>
            <a:r>
              <a:rPr lang="cs-CZ" sz="2000" b="1" dirty="0"/>
              <a:t>Zájmové vzdělávání – střediska  volného času a domy dětí a mládeže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25BD5-ED3B-9314-B634-6B335956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960880"/>
            <a:ext cx="10515600" cy="4216083"/>
          </a:xfrm>
        </p:spPr>
        <p:txBody>
          <a:bodyPr/>
          <a:lstStyle/>
          <a:p>
            <a:pPr marL="108000" indent="0">
              <a:buNone/>
            </a:pPr>
            <a:r>
              <a:rPr lang="cs-CZ" sz="2000" dirty="0">
                <a:solidFill>
                  <a:srgbClr val="4C4C4C"/>
                </a:solidFill>
                <a:latin typeface="+mn-lt"/>
              </a:rPr>
              <a:t>Výchova k dobrovolnictví je ve vyhlášce MŠMT o zájmovém vzdělávání uvedena jako jedna z forem zájmového vzdělávání</a:t>
            </a:r>
          </a:p>
          <a:p>
            <a:pPr marL="108000" indent="0">
              <a:buNone/>
            </a:pPr>
            <a:endParaRPr lang="cs-CZ" cap="all" dirty="0">
              <a:solidFill>
                <a:srgbClr val="428D96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108000" indent="0">
              <a:buNone/>
            </a:pPr>
            <a:endParaRPr lang="cs-CZ" cap="all" dirty="0">
              <a:solidFill>
                <a:srgbClr val="428D96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108000" indent="0">
              <a:buNone/>
            </a:pPr>
            <a:r>
              <a:rPr lang="cs-CZ" sz="2000" b="1" cap="all" dirty="0" err="1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rPr>
              <a:t>PoDpora</a:t>
            </a:r>
            <a:r>
              <a:rPr lang="cs-CZ" sz="2000" b="1" cap="all" dirty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rPr>
              <a:t> mezinárodního dobrovolnictví</a:t>
            </a:r>
          </a:p>
          <a:p>
            <a:pPr marL="108000" indent="0">
              <a:buNone/>
            </a:pPr>
            <a:r>
              <a:rPr lang="cs-CZ" sz="2000" i="0" dirty="0">
                <a:solidFill>
                  <a:srgbClr val="4C4C4C"/>
                </a:solidFill>
                <a:effectLst/>
                <a:latin typeface="+mn-lt"/>
              </a:rPr>
              <a:t>Možnosti mezinárodního dobrovolnictví i </a:t>
            </a:r>
            <a:r>
              <a:rPr lang="cs-CZ" sz="2000" b="0" i="0" dirty="0">
                <a:solidFill>
                  <a:srgbClr val="4C4C4C"/>
                </a:solidFill>
                <a:effectLst/>
                <a:latin typeface="+mn-lt"/>
              </a:rPr>
              <a:t>jiné </a:t>
            </a:r>
            <a:r>
              <a:rPr lang="cs-CZ" sz="2000" dirty="0">
                <a:solidFill>
                  <a:srgbClr val="4C4C4C"/>
                </a:solidFill>
                <a:latin typeface="+mn-lt"/>
              </a:rPr>
              <a:t>zprostředkovává příspěvková organizace MŠMT - </a:t>
            </a:r>
            <a:r>
              <a:rPr lang="cs-CZ" sz="2000" b="1" i="0" dirty="0">
                <a:solidFill>
                  <a:srgbClr val="4C4C4C"/>
                </a:solidFill>
                <a:effectLst/>
                <a:latin typeface="+mn-lt"/>
              </a:rPr>
              <a:t>Dům zahraniční spolupráce</a:t>
            </a:r>
            <a:r>
              <a:rPr lang="cs-CZ" sz="2000" b="0" i="0" dirty="0">
                <a:solidFill>
                  <a:srgbClr val="4C4C4C"/>
                </a:solidFill>
                <a:effectLst/>
                <a:latin typeface="+mn-lt"/>
              </a:rPr>
              <a:t>  - program Evropský sbor solidarity</a:t>
            </a:r>
            <a:endParaRPr lang="cs-CZ" sz="2000" dirty="0">
              <a:latin typeface="+mn-lt"/>
            </a:endParaRPr>
          </a:p>
          <a:p>
            <a:pPr marL="108000" indent="0">
              <a:buNone/>
            </a:pPr>
            <a:r>
              <a:rPr lang="cs-CZ" dirty="0">
                <a:latin typeface="+mn-lt"/>
                <a:hlinkClick r:id="rId2"/>
              </a:rPr>
              <a:t>https://www.dzs.cz/program/evropsky-sbor-solidarity/projekty-granty</a:t>
            </a:r>
            <a:endParaRPr lang="cs-CZ" dirty="0">
              <a:latin typeface="+mn-lt"/>
            </a:endParaRPr>
          </a:p>
          <a:p>
            <a:pPr marL="108000" indent="0">
              <a:buNone/>
            </a:pPr>
            <a:endParaRPr lang="cs-CZ" cap="all" dirty="0">
              <a:solidFill>
                <a:srgbClr val="428D96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cs-CZ" b="0" i="0" dirty="0">
              <a:solidFill>
                <a:srgbClr val="4C4C4C"/>
              </a:solidFill>
              <a:effectLst/>
              <a:latin typeface="Arial" panose="020B0604020202020204" pitchFamily="34" charset="0"/>
            </a:endParaRPr>
          </a:p>
          <a:p>
            <a:endParaRPr lang="cs-CZ" cap="all" dirty="0">
              <a:solidFill>
                <a:srgbClr val="428D96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93F75B-94C8-28EF-1B09-47BD6553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37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CF781-01C7-3C7D-DA8E-17D04B9B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39" y="629921"/>
            <a:ext cx="10838169" cy="995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sz="2000" dirty="0"/>
              <a:t>Uznávání neformálního vzdělávání (vzdělávání dobrovolníků)  Prostřednictvím </a:t>
            </a:r>
            <a:br>
              <a:rPr lang="cs-CZ" sz="2000" dirty="0"/>
            </a:br>
            <a:r>
              <a:rPr lang="cs-CZ" sz="2000" dirty="0"/>
              <a:t> </a:t>
            </a:r>
            <a:r>
              <a:rPr lang="cs-CZ" sz="2000" b="1" dirty="0"/>
              <a:t>národní soustavy kvalifikací (NSK)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9615E-4564-8F4D-FBB3-A8C734F5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040"/>
            <a:ext cx="10515600" cy="4257040"/>
          </a:xfrm>
        </p:spPr>
        <p:txBody>
          <a:bodyPr/>
          <a:lstStyle/>
          <a:p>
            <a:pPr marL="108000" indent="0">
              <a:buNone/>
            </a:pP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Profesní kvalifikace v oblasti práce s dětmi a mládeží</a:t>
            </a:r>
          </a:p>
          <a:p>
            <a:pPr marL="108000" indent="0">
              <a:buNone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zákona č. č. 179/2006 Sb., o ověřování a uznávání výsledků dalšího vzdělávání</a:t>
            </a:r>
          </a:p>
          <a:p>
            <a:pPr marL="108000" indent="0">
              <a:buNone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vedoucí zotavovací akce dětí a mládeže (14 AO)</a:t>
            </a:r>
          </a:p>
          <a:p>
            <a:pPr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Vedoucí volnočasových aktivit dětí a mládeže  (11 AO)</a:t>
            </a:r>
          </a:p>
          <a:p>
            <a:pPr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Samostatný vedoucí volnočasových aktivit dětí a mládeže  (12 AO)</a:t>
            </a:r>
          </a:p>
          <a:p>
            <a:pPr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Koordinátor dobrovolníků 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 AO): Tato kvalifikace je určena pro osoby, které se věnují koordinaci dobrovolníků v různých oblastech. Kvalifikace zahrnuje schopnosti v oblasti náboru, školení 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podpory dobrovolníků.</a:t>
            </a:r>
          </a:p>
          <a:p>
            <a:pPr marL="108000" indent="0" algn="ctr">
              <a:buNone/>
            </a:pPr>
            <a:r>
              <a:rPr lang="cs-CZ" sz="2000" dirty="0">
                <a:solidFill>
                  <a:srgbClr val="428D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428D9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www.narodnikvalifikace.cz</a:t>
            </a:r>
            <a:endParaRPr lang="cs-CZ" sz="2400" b="1" dirty="0">
              <a:solidFill>
                <a:srgbClr val="428D96"/>
              </a:solidFill>
            </a:endParaRP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73D70C-4AC9-8E8F-7178-1036DC0A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27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0F8EF-F92B-5D5D-E4D2-EF5F8703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Dobrovolnictví na vysokých školách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BC1DD8-7BC0-D152-AED1-7F320A89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6401"/>
            <a:ext cx="10515600" cy="4500562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r>
              <a:rPr lang="cs-CZ" sz="2000" i="0" dirty="0">
                <a:solidFill>
                  <a:srgbClr val="4C4C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Dobrovolnictví na vysokých školách se věnují mnohé české vysokoškolské subjekty. </a:t>
            </a:r>
          </a:p>
          <a:p>
            <a:pPr marL="108000" indent="0">
              <a:buNone/>
            </a:pPr>
            <a:r>
              <a:rPr lang="cs-CZ" sz="2000" b="0" i="0" dirty="0">
                <a:solidFill>
                  <a:srgbClr val="4C4C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roce 2023 vznikl dokument </a:t>
            </a:r>
            <a:r>
              <a:rPr lang="cs-CZ" sz="2400" b="0" i="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Metodika uznávání dobrovolnictví na vysokých školác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který ilustruje příklady uznávání neformálního vzdělávání na vysokých školách. Jedná se o výstup </a:t>
            </a:r>
            <a:r>
              <a:rPr lang="cs-CZ" sz="2000" b="0" i="0" dirty="0">
                <a:solidFill>
                  <a:srgbClr val="4C4C4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společného projektu sedmi vysokých škol v ČR: 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Karlova univerzita v Praze 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Masarykova univerzita v Brně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Univerzita Palackého v Olomouci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Ostravská univerzita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Vysoká škola chemicko-technologická v Praze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Univerzita Hradec Králové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cs-CZ" sz="2000" dirty="0">
                <a:solidFill>
                  <a:srgbClr val="4C4C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Univerzita J. E. Purkyně v Ústí nad Labem</a:t>
            </a:r>
          </a:p>
          <a:p>
            <a:pPr marL="108000" indent="0">
              <a:buNone/>
            </a:pPr>
            <a:endParaRPr lang="cs-CZ" sz="2000" dirty="0">
              <a:solidFill>
                <a:srgbClr val="4C4C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None/>
            </a:pPr>
            <a:endParaRPr lang="cs-CZ" sz="2000" dirty="0">
              <a:solidFill>
                <a:srgbClr val="4C4C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0"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6B9052-6BCE-4DB9-1382-FF1B7AB3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10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DCB6C-793D-1C27-8A27-81FE7B7F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936000"/>
            <a:ext cx="10838169" cy="1898639"/>
          </a:xfrm>
        </p:spPr>
        <p:txBody>
          <a:bodyPr/>
          <a:lstStyle/>
          <a:p>
            <a:pPr algn="ctr"/>
            <a:br>
              <a:rPr lang="cs-CZ" sz="2400" b="1" dirty="0"/>
            </a:br>
            <a:br>
              <a:rPr lang="cs-CZ" sz="2400" b="1" dirty="0"/>
            </a:br>
            <a:r>
              <a:rPr lang="cs-CZ" sz="4000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7C05F-6FED-59CD-FE3F-B978EFCA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 algn="ctr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Helena Knappová, odbor pro mládež</a:t>
            </a:r>
          </a:p>
          <a:p>
            <a:pPr marL="108000" indent="0" algn="ctr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helena.knappova@msmt.gov.cz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E14D24-9BBE-86E7-D444-7E5B7F8B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225000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_2021" id="{3971444E-8C72-4186-A951-FA53C2EF4539}" vid="{7914E551-DD36-41F8-860E-A4F520CFF28A}"/>
    </a:ext>
  </a:extLst>
</a:theme>
</file>

<file path=ppt/theme/theme2.xml><?xml version="1.0" encoding="utf-8"?>
<a:theme xmlns:a="http://schemas.openxmlformats.org/drawingml/2006/main" name="1_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Prezentace_msmt_16_9</Template>
  <TotalTime>5451</TotalTime>
  <Words>651</Words>
  <Application>Microsoft Office PowerPoint</Application>
  <PresentationFormat>Širokoúhlá obrazovka</PresentationFormat>
  <Paragraphs>80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Vlastní návrh</vt:lpstr>
      <vt:lpstr>1_Vlastní návrh</vt:lpstr>
      <vt:lpstr>   Podpora dobrovolnictví  v oblasti práce  s dětmi a mládeží na MŠMT   </vt:lpstr>
      <vt:lpstr>dobrovolníci dětem  Ukotvení dobrovolnictví v koncepčních dokumentech MŠMT</vt:lpstr>
      <vt:lpstr>dobrovolníci dětem    Podpora dobrovolnických mládežnických organizací, které se zabývají výchovou a neformálním vzděláváním dětí a mládeže v jejich volném čase  </vt:lpstr>
      <vt:lpstr>dobrovolníci dětem  Organizace uznané MŠMT pro práci s dětmi a mládeží na léta 2024 - 2026</vt:lpstr>
      <vt:lpstr>  dobrovolníci dětem      Zájmové vzdělávání – střediska  volného času a domy dětí a mládeže</vt:lpstr>
      <vt:lpstr> Uznávání neformálního vzdělávání (vzdělávání dobrovolníků)  Prostřednictvím   národní soustavy kvalifikací (NSK)</vt:lpstr>
      <vt:lpstr>Dobrovolnictví na vysokých školách</vt:lpstr>
      <vt:lpstr>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Návrat Miroslav</dc:creator>
  <cp:lastModifiedBy>Knappová Helena</cp:lastModifiedBy>
  <cp:revision>136</cp:revision>
  <cp:lastPrinted>2025-04-07T10:05:46Z</cp:lastPrinted>
  <dcterms:created xsi:type="dcterms:W3CDTF">2021-05-03T08:07:23Z</dcterms:created>
  <dcterms:modified xsi:type="dcterms:W3CDTF">2025-04-09T14:44:29Z</dcterms:modified>
</cp:coreProperties>
</file>