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13"/>
  </p:notesMasterIdLst>
  <p:sldIdLst>
    <p:sldId id="256" r:id="rId2"/>
    <p:sldId id="263" r:id="rId3"/>
    <p:sldId id="277" r:id="rId4"/>
    <p:sldId id="279" r:id="rId5"/>
    <p:sldId id="293" r:id="rId6"/>
    <p:sldId id="292" r:id="rId7"/>
    <p:sldId id="282" r:id="rId8"/>
    <p:sldId id="289" r:id="rId9"/>
    <p:sldId id="290" r:id="rId10"/>
    <p:sldId id="280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4"/>
  </p:normalViewPr>
  <p:slideViewPr>
    <p:cSldViewPr snapToGrid="0" snapToObjects="1">
      <p:cViewPr>
        <p:scale>
          <a:sx n="60" d="100"/>
          <a:sy n="60" d="100"/>
        </p:scale>
        <p:origin x="-884" y="-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DE48A-082D-4EF8-AED0-D311D6D53D42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C6EF7-9F60-4216-BB7D-1202D31EE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87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1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000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88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18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6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5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7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9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5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7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87D9C-6080-0A47-A14B-D2F3C81BBFCA}" type="datetimeFigureOut">
              <a:rPr lang="cs-CZ" smtClean="0"/>
              <a:t>11.04.2025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F323F-AA0D-A143-9E2A-FA1924335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40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7230140" y="754829"/>
            <a:ext cx="35300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tx2"/>
                </a:solidFill>
              </a:rPr>
              <a:t>Bezpečný prostor pro růst: </a:t>
            </a:r>
            <a:endParaRPr lang="cs-CZ" sz="3600" b="1" dirty="0" smtClean="0">
              <a:solidFill>
                <a:schemeClr val="tx2"/>
              </a:solidFill>
            </a:endParaRPr>
          </a:p>
          <a:p>
            <a:pPr algn="ctr"/>
            <a:r>
              <a:rPr lang="cs-CZ" sz="3600" b="1" dirty="0" smtClean="0">
                <a:solidFill>
                  <a:schemeClr val="tx2"/>
                </a:solidFill>
              </a:rPr>
              <a:t>Jak </a:t>
            </a:r>
            <a:r>
              <a:rPr lang="cs-CZ" sz="3600" b="1" dirty="0">
                <a:solidFill>
                  <a:schemeClr val="tx2"/>
                </a:solidFill>
              </a:rPr>
              <a:t>dobrovolníci pomáhají mladým </a:t>
            </a:r>
            <a:r>
              <a:rPr lang="cs-CZ" sz="3600" b="1" dirty="0" smtClean="0">
                <a:solidFill>
                  <a:schemeClr val="tx2"/>
                </a:solidFill>
              </a:rPr>
              <a:t>lidem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230140" y="4015688"/>
            <a:ext cx="4561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cs-CZ" b="1" dirty="0" smtClean="0">
              <a:solidFill>
                <a:schemeClr val="tx2"/>
              </a:solidFill>
            </a:endParaRPr>
          </a:p>
          <a:p>
            <a:pPr algn="r"/>
            <a:r>
              <a:rPr lang="cs-CZ" b="1" dirty="0" smtClean="0">
                <a:solidFill>
                  <a:schemeClr val="tx2"/>
                </a:solidFill>
              </a:rPr>
              <a:t>15.4.2025</a:t>
            </a:r>
          </a:p>
          <a:p>
            <a:pPr algn="r"/>
            <a:r>
              <a:rPr lang="cs-CZ" b="1" dirty="0" smtClean="0">
                <a:solidFill>
                  <a:schemeClr val="tx2"/>
                </a:solidFill>
              </a:rPr>
              <a:t>Konference Dobrovolníci dětem 2025</a:t>
            </a:r>
          </a:p>
          <a:p>
            <a:pPr algn="r"/>
            <a:r>
              <a:rPr lang="cs-CZ" b="1" dirty="0" smtClean="0">
                <a:solidFill>
                  <a:schemeClr val="tx2"/>
                </a:solidFill>
              </a:rPr>
              <a:t>Ústí nad Labem </a:t>
            </a:r>
          </a:p>
          <a:p>
            <a:pPr algn="r"/>
            <a:r>
              <a:rPr lang="cs-CZ" b="1" dirty="0" smtClean="0">
                <a:solidFill>
                  <a:schemeClr val="tx2"/>
                </a:solidFill>
              </a:rPr>
              <a:t>Bc</a:t>
            </a:r>
            <a:r>
              <a:rPr lang="cs-CZ" b="1" dirty="0">
                <a:solidFill>
                  <a:schemeClr val="tx2"/>
                </a:solidFill>
              </a:rPr>
              <a:t>. Vlastimila </a:t>
            </a:r>
            <a:r>
              <a:rPr lang="cs-CZ" b="1" dirty="0" err="1">
                <a:solidFill>
                  <a:schemeClr val="tx2"/>
                </a:solidFill>
              </a:rPr>
              <a:t>Faiferlíková</a:t>
            </a:r>
            <a:endParaRPr lang="cs-CZ" b="1" dirty="0">
              <a:solidFill>
                <a:schemeClr val="tx2"/>
              </a:solidFill>
            </a:endParaRPr>
          </a:p>
          <a:p>
            <a:pPr algn="r"/>
            <a:r>
              <a:rPr lang="cs-CZ" dirty="0"/>
              <a:t> </a:t>
            </a:r>
            <a:endParaRPr lang="cs-CZ" b="1" dirty="0" smtClean="0">
              <a:solidFill>
                <a:schemeClr val="tx2"/>
              </a:solidFill>
            </a:endParaRPr>
          </a:p>
          <a:p>
            <a:pPr algn="r"/>
            <a:r>
              <a:rPr lang="cs-CZ" b="1" dirty="0" smtClean="0">
                <a:solidFill>
                  <a:schemeClr val="tx2"/>
                </a:solidFill>
              </a:rPr>
              <a:t> </a:t>
            </a:r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faife\Desktop\Prezentace Ústí\Úvodní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858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9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9385" y="274638"/>
            <a:ext cx="4051005" cy="1143000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tx2"/>
                </a:solidFill>
                <a:latin typeface="+mn-lt"/>
              </a:rPr>
              <a:t>Kde </a:t>
            </a:r>
            <a:r>
              <a:rPr lang="cs-CZ" sz="2800" b="1" dirty="0" err="1" smtClean="0">
                <a:solidFill>
                  <a:schemeClr val="tx2"/>
                </a:solidFill>
                <a:latin typeface="+mn-lt"/>
              </a:rPr>
              <a:t>mentoring</a:t>
            </a:r>
            <a:r>
              <a:rPr lang="cs-CZ" sz="2800" b="1" dirty="0" smtClean="0">
                <a:solidFill>
                  <a:schemeClr val="tx2"/>
                </a:solidFill>
                <a:latin typeface="+mn-lt"/>
              </a:rPr>
              <a:t> pomohl</a:t>
            </a:r>
            <a:endParaRPr lang="cs-CZ" sz="2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591645" y="1842940"/>
            <a:ext cx="4051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Saša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Hedvika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Adéla</a:t>
            </a:r>
            <a:endParaRPr lang="cs-CZ" sz="2000" b="1" dirty="0">
              <a:solidFill>
                <a:schemeClr val="tx2"/>
              </a:solidFill>
            </a:endParaRPr>
          </a:p>
        </p:txBody>
      </p:sp>
      <p:pic>
        <p:nvPicPr>
          <p:cNvPr id="7170" name="Picture 2" descr="C:\Users\faife\Desktop\fotky na výběr www\koláže\Obrázek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844" y="-185967"/>
            <a:ext cx="7409195" cy="740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0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57459" y="754911"/>
            <a:ext cx="3605619" cy="11684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tx2"/>
                </a:solidFill>
                <a:latin typeface="+mn-lt"/>
              </a:rPr>
              <a:t>Děkuji za pozornost, </a:t>
            </a:r>
            <a:r>
              <a:rPr lang="cs-CZ" dirty="0">
                <a:solidFill>
                  <a:schemeClr val="tx2"/>
                </a:solidFill>
              </a:rPr>
              <a:t>prostor pro diskusi.</a:t>
            </a:r>
            <a:r>
              <a:rPr lang="cs-CZ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br>
              <a:rPr lang="cs-CZ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endParaRPr lang="cs-CZ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1"/>
          </p:nvPr>
        </p:nvSpPr>
        <p:spPr>
          <a:xfrm>
            <a:off x="8038214" y="3443600"/>
            <a:ext cx="3806455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800" b="1" dirty="0" smtClean="0">
                <a:solidFill>
                  <a:schemeClr val="tx2"/>
                </a:solidFill>
              </a:rPr>
              <a:t>Bc. Vlastimila </a:t>
            </a:r>
            <a:r>
              <a:rPr lang="cs-CZ" sz="1800" b="1" dirty="0" err="1" smtClean="0">
                <a:solidFill>
                  <a:schemeClr val="tx2"/>
                </a:solidFill>
              </a:rPr>
              <a:t>Faiferlíková</a:t>
            </a:r>
            <a:r>
              <a:rPr lang="cs-CZ" sz="1800" b="1" dirty="0" smtClean="0">
                <a:solidFill>
                  <a:schemeClr val="tx2"/>
                </a:solidFill>
              </a:rPr>
              <a:t>, ředitelka </a:t>
            </a:r>
          </a:p>
          <a:p>
            <a:pPr algn="r"/>
            <a:r>
              <a:rPr lang="cs-CZ" sz="1800" b="1" dirty="0" smtClean="0">
                <a:solidFill>
                  <a:schemeClr val="tx2"/>
                </a:solidFill>
              </a:rPr>
              <a:t>Mezigenerační a dobrovolnické centrum TOTEM, </a:t>
            </a:r>
            <a:r>
              <a:rPr lang="cs-CZ" sz="1800" b="1" dirty="0" err="1" smtClean="0">
                <a:solidFill>
                  <a:schemeClr val="tx2"/>
                </a:solidFill>
              </a:rPr>
              <a:t>z.s</a:t>
            </a:r>
            <a:r>
              <a:rPr lang="cs-CZ" sz="1800" b="1" dirty="0" smtClean="0">
                <a:solidFill>
                  <a:schemeClr val="tx2"/>
                </a:solidFill>
              </a:rPr>
              <a:t>.</a:t>
            </a:r>
          </a:p>
          <a:p>
            <a:pPr algn="r"/>
            <a:r>
              <a:rPr lang="cs-CZ" sz="1800" b="1" dirty="0" smtClean="0">
                <a:solidFill>
                  <a:schemeClr val="tx2"/>
                </a:solidFill>
              </a:rPr>
              <a:t>RDC PK při TOTEM, </a:t>
            </a:r>
            <a:r>
              <a:rPr lang="cs-CZ" sz="1800" b="1" dirty="0" err="1" smtClean="0">
                <a:solidFill>
                  <a:schemeClr val="tx2"/>
                </a:solidFill>
              </a:rPr>
              <a:t>z.s</a:t>
            </a:r>
            <a:r>
              <a:rPr lang="cs-CZ" sz="1800" b="1" dirty="0" smtClean="0">
                <a:solidFill>
                  <a:schemeClr val="tx2"/>
                </a:solidFill>
              </a:rPr>
              <a:t>.</a:t>
            </a:r>
          </a:p>
          <a:p>
            <a:pPr algn="r"/>
            <a:r>
              <a:rPr lang="cs-CZ" sz="1800" b="1" dirty="0" smtClean="0">
                <a:solidFill>
                  <a:schemeClr val="tx2"/>
                </a:solidFill>
              </a:rPr>
              <a:t>736 489 755, faiferlikova@totemplzen.cz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9265" cy="687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7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" y="115887"/>
            <a:ext cx="4767262" cy="6742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07665" y="278224"/>
            <a:ext cx="597549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800" b="1" dirty="0">
                <a:solidFill>
                  <a:schemeClr val="tx2"/>
                </a:solidFill>
              </a:rPr>
              <a:t>Dlouhodobé linie činnosti </a:t>
            </a:r>
            <a:endParaRPr lang="cs-CZ" sz="2800" b="1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800" b="1" dirty="0" smtClean="0">
                <a:solidFill>
                  <a:schemeClr val="tx2"/>
                </a:solidFill>
              </a:rPr>
              <a:t>TOTEM</a:t>
            </a:r>
            <a:r>
              <a:rPr lang="cs-CZ" sz="2800" b="1" dirty="0">
                <a:solidFill>
                  <a:schemeClr val="tx2"/>
                </a:solidFill>
              </a:rPr>
              <a:t>, </a:t>
            </a:r>
            <a:r>
              <a:rPr lang="cs-CZ" sz="2800" b="1" dirty="0" err="1">
                <a:solidFill>
                  <a:schemeClr val="tx2"/>
                </a:solidFill>
              </a:rPr>
              <a:t>z.s</a:t>
            </a:r>
            <a:r>
              <a:rPr lang="cs-CZ" sz="2800" b="1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2"/>
                </a:solidFill>
              </a:rPr>
              <a:t>Rozvoj</a:t>
            </a:r>
            <a:r>
              <a:rPr lang="cs-CZ" b="1" dirty="0">
                <a:solidFill>
                  <a:schemeClr val="tx2"/>
                </a:solidFill>
              </a:rPr>
              <a:t> dobrovolnictví v plzeňském regionu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chemeClr val="tx2"/>
                </a:solidFill>
              </a:rPr>
              <a:t>(prezentace dobrovolnictví, vyhledávání zájemců  </a:t>
            </a:r>
            <a:r>
              <a:rPr lang="cs-CZ" dirty="0" smtClean="0">
                <a:solidFill>
                  <a:schemeClr val="tx2"/>
                </a:solidFill>
              </a:rPr>
              <a:t>o </a:t>
            </a:r>
            <a:r>
              <a:rPr lang="cs-CZ" dirty="0">
                <a:solidFill>
                  <a:schemeClr val="tx2"/>
                </a:solidFill>
              </a:rPr>
              <a:t>dobrovolnickou službu, spolupráce s přijímajícími organizacemi, párování, příprava a proškolení dobrovolníka, supervize a další)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2"/>
                </a:solidFill>
              </a:rPr>
              <a:t>Zapojování </a:t>
            </a:r>
            <a:r>
              <a:rPr lang="cs-CZ" b="1" dirty="0">
                <a:solidFill>
                  <a:schemeClr val="tx2"/>
                </a:solidFill>
              </a:rPr>
              <a:t>seniorů do společenského života, </a:t>
            </a:r>
            <a:r>
              <a:rPr lang="cs-CZ" dirty="0">
                <a:solidFill>
                  <a:schemeClr val="tx2"/>
                </a:solidFill>
              </a:rPr>
              <a:t>rozvoj jejich duševních a fyzických sil, podpora sebedůvěry a hodnoty života, pomoc při orientaci v rychle se měnící společnosti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2"/>
                </a:solidFill>
              </a:rPr>
              <a:t>Podpora </a:t>
            </a:r>
            <a:r>
              <a:rPr lang="cs-CZ" b="1" dirty="0">
                <a:solidFill>
                  <a:schemeClr val="tx2"/>
                </a:solidFill>
              </a:rPr>
              <a:t>mezigeneračních vztahů </a:t>
            </a:r>
            <a:r>
              <a:rPr lang="cs-CZ" b="1" dirty="0" smtClean="0">
                <a:solidFill>
                  <a:schemeClr val="tx2"/>
                </a:solidFill>
              </a:rPr>
              <a:t>  </a:t>
            </a:r>
            <a:r>
              <a:rPr lang="cs-CZ" b="1" dirty="0">
                <a:solidFill>
                  <a:schemeClr val="tx2"/>
                </a:solidFill>
              </a:rPr>
              <a:t>a soužití všech </a:t>
            </a:r>
            <a:r>
              <a:rPr lang="cs-CZ" b="1" dirty="0" smtClean="0">
                <a:solidFill>
                  <a:schemeClr val="tx2"/>
                </a:solidFill>
              </a:rPr>
              <a:t>generací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cs-CZ" b="1" dirty="0" smtClean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Pomoc </a:t>
            </a:r>
            <a:r>
              <a:rPr lang="cs-CZ" sz="2400" b="1" dirty="0" smtClean="0">
                <a:solidFill>
                  <a:schemeClr val="tx2"/>
                </a:solidFill>
              </a:rPr>
              <a:t>dětem, mladistvým </a:t>
            </a:r>
            <a:r>
              <a:rPr lang="cs-CZ" sz="2400" b="1" dirty="0">
                <a:solidFill>
                  <a:schemeClr val="tx2"/>
                </a:solidFill>
              </a:rPr>
              <a:t>a </a:t>
            </a:r>
            <a:r>
              <a:rPr lang="cs-CZ" sz="2400" b="1" dirty="0" smtClean="0">
                <a:solidFill>
                  <a:schemeClr val="tx2"/>
                </a:solidFill>
              </a:rPr>
              <a:t>rodinám</a:t>
            </a:r>
            <a:r>
              <a:rPr lang="cs-CZ" sz="2400" b="1" dirty="0">
                <a:solidFill>
                  <a:schemeClr val="tx2"/>
                </a:solidFill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400" b="1" dirty="0">
                <a:solidFill>
                  <a:schemeClr val="tx2"/>
                </a:solidFill>
              </a:rPr>
              <a:t>      v řešení  obtížných životních situací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cs-CZ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chemeClr val="tx2"/>
                </a:solidFill>
              </a:rPr>
              <a:t>Od 1.5.2020 Regionální dobrovolnické centrum PK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1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7095" y="431468"/>
            <a:ext cx="406517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b="1" dirty="0" smtClean="0">
                <a:latin typeface="+mn-lt"/>
              </a:rPr>
              <a:t/>
            </a:r>
            <a:br>
              <a:rPr lang="cs-CZ" sz="2400" b="1" dirty="0" smtClean="0">
                <a:latin typeface="+mn-lt"/>
              </a:rPr>
            </a:br>
            <a:r>
              <a:rPr lang="cs-CZ" sz="2400" b="1" dirty="0" err="1" smtClean="0">
                <a:solidFill>
                  <a:schemeClr val="tx2"/>
                </a:solidFill>
                <a:latin typeface="+mn-lt"/>
              </a:rPr>
              <a:t>Mentoringové</a:t>
            </a:r>
            <a:r>
              <a:rPr lang="cs-CZ" sz="2400" b="1" dirty="0" smtClean="0">
                <a:solidFill>
                  <a:schemeClr val="tx2"/>
                </a:solidFill>
                <a:latin typeface="+mn-lt"/>
              </a:rPr>
              <a:t> preventivní programy pro podporu rodin            a dětí s rizikem ohrožení vývoje                             a společenského začlenění</a:t>
            </a:r>
            <a:r>
              <a:rPr lang="cs-CZ" sz="3600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cs-CZ" sz="3600" b="1" dirty="0" smtClean="0">
                <a:solidFill>
                  <a:schemeClr val="tx2"/>
                </a:solidFill>
                <a:latin typeface="+mn-lt"/>
              </a:rPr>
            </a:br>
            <a:endParaRPr lang="cs-CZ" sz="3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038212" y="3652151"/>
            <a:ext cx="3530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2"/>
                </a:solidFill>
              </a:rPr>
              <a:t>Pět </a:t>
            </a:r>
            <a:r>
              <a:rPr lang="cs-CZ" sz="2000" b="1" dirty="0" smtClean="0">
                <a:solidFill>
                  <a:schemeClr val="tx2"/>
                </a:solidFill>
              </a:rPr>
              <a:t>P</a:t>
            </a:r>
            <a:endParaRPr lang="cs-CZ" sz="2000" b="1" dirty="0">
              <a:solidFill>
                <a:schemeClr val="tx2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KOMPAS</a:t>
            </a:r>
            <a:r>
              <a:rPr lang="cs-CZ" sz="2000" b="1" dirty="0" smtClean="0">
                <a:solidFill>
                  <a:schemeClr val="tx2"/>
                </a:solidFill>
              </a:rPr>
              <a:t>®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2000" b="1" dirty="0" err="1" smtClean="0">
                <a:solidFill>
                  <a:schemeClr val="tx2"/>
                </a:solidFill>
              </a:rPr>
              <a:t>KAMPa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>
                <a:solidFill>
                  <a:schemeClr val="tx2"/>
                </a:solidFill>
              </a:rPr>
              <a:t>15 +</a:t>
            </a:r>
            <a:endParaRPr lang="cs-CZ" sz="2000" dirty="0">
              <a:solidFill>
                <a:schemeClr val="tx2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Mezi </a:t>
            </a:r>
            <a:r>
              <a:rPr lang="cs-CZ" sz="2000" b="1" dirty="0">
                <a:solidFill>
                  <a:schemeClr val="tx2"/>
                </a:solidFill>
              </a:rPr>
              <a:t>námi </a:t>
            </a:r>
            <a:r>
              <a:rPr lang="cs-CZ" sz="2000" b="1" dirty="0" smtClean="0">
                <a:solidFill>
                  <a:schemeClr val="tx2"/>
                </a:solidFill>
              </a:rPr>
              <a:t>děvčaty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2"/>
                </a:solidFill>
              </a:rPr>
              <a:t>Druhé </a:t>
            </a:r>
            <a:r>
              <a:rPr lang="cs-CZ" sz="2000" b="1" dirty="0" smtClean="0">
                <a:solidFill>
                  <a:schemeClr val="tx2"/>
                </a:solidFill>
              </a:rPr>
              <a:t>ruce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Doučování</a:t>
            </a:r>
            <a:endParaRPr lang="cs-CZ" sz="2000" b="1" dirty="0">
              <a:solidFill>
                <a:schemeClr val="tx2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347095" y="1801027"/>
            <a:ext cx="4221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b="1" dirty="0">
                <a:solidFill>
                  <a:schemeClr val="tx2"/>
                </a:solidFill>
              </a:rPr>
              <a:t>Prevence rizikového chování a podpora dětí selhávajících ve vzdělávacím, výchovném a sociálním </a:t>
            </a:r>
            <a:r>
              <a:rPr lang="cs-CZ" b="1" dirty="0" smtClean="0">
                <a:solidFill>
                  <a:schemeClr val="tx2"/>
                </a:solidFill>
              </a:rPr>
              <a:t>prostředí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>
                <a:solidFill>
                  <a:schemeClr val="tx2"/>
                </a:solidFill>
              </a:rPr>
              <a:t>Podpora dětí při začleňování </a:t>
            </a:r>
            <a:r>
              <a:rPr lang="cs-CZ" b="1" dirty="0" smtClean="0">
                <a:solidFill>
                  <a:schemeClr val="tx2"/>
                </a:solidFill>
              </a:rPr>
              <a:t>do jejich </a:t>
            </a:r>
            <a:r>
              <a:rPr lang="cs-CZ" b="1" dirty="0">
                <a:solidFill>
                  <a:schemeClr val="tx2"/>
                </a:solidFill>
              </a:rPr>
              <a:t>přirozených sociálních </a:t>
            </a:r>
            <a:r>
              <a:rPr lang="cs-CZ" b="1" dirty="0" smtClean="0">
                <a:solidFill>
                  <a:schemeClr val="tx2"/>
                </a:solidFill>
              </a:rPr>
              <a:t>skupin</a:t>
            </a:r>
            <a:r>
              <a:rPr lang="cs-CZ" dirty="0" smtClean="0">
                <a:solidFill>
                  <a:schemeClr val="tx2"/>
                </a:solidFill>
              </a:rPr>
              <a:t>, </a:t>
            </a:r>
            <a:r>
              <a:rPr lang="cs-CZ" b="1" dirty="0">
                <a:solidFill>
                  <a:schemeClr val="tx2"/>
                </a:solidFill>
              </a:rPr>
              <a:t>při překonávání složitého období </a:t>
            </a:r>
            <a:r>
              <a:rPr lang="cs-CZ" b="1" dirty="0" smtClean="0">
                <a:solidFill>
                  <a:schemeClr val="tx2"/>
                </a:solidFill>
              </a:rPr>
              <a:t>.</a:t>
            </a:r>
            <a:endParaRPr lang="cs-CZ" b="1" dirty="0">
              <a:solidFill>
                <a:schemeClr val="tx2"/>
              </a:solidFill>
            </a:endParaRPr>
          </a:p>
          <a:p>
            <a:r>
              <a:rPr lang="cs-CZ" dirty="0">
                <a:solidFill>
                  <a:schemeClr val="tx2"/>
                </a:solidFill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" y="-47444"/>
            <a:ext cx="6786305" cy="678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00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2"/>
          <p:cNvSpPr>
            <a:spLocks noGrp="1"/>
          </p:cNvSpPr>
          <p:nvPr>
            <p:ph type="title"/>
          </p:nvPr>
        </p:nvSpPr>
        <p:spPr>
          <a:xfrm>
            <a:off x="266996" y="1465484"/>
            <a:ext cx="5219404" cy="5520106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  <p:sp>
        <p:nvSpPr>
          <p:cNvPr id="10" name="Podnadpis 2"/>
          <p:cNvSpPr txBox="1">
            <a:spLocks/>
          </p:cNvSpPr>
          <p:nvPr/>
        </p:nvSpPr>
        <p:spPr>
          <a:xfrm>
            <a:off x="5635253" y="1550545"/>
            <a:ext cx="5794227" cy="4542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2050" name="Picture 2" descr="C:\Users\faife\Desktop\Prezentace Ústí\KAMPA15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45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730408" y="465210"/>
            <a:ext cx="469907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„Kampa“ </a:t>
            </a:r>
            <a:r>
              <a:rPr lang="cs-CZ" sz="2400" b="1" dirty="0">
                <a:solidFill>
                  <a:schemeClr val="tx2"/>
                </a:solidFill>
              </a:rPr>
              <a:t>v Plzni když je mi 15 </a:t>
            </a:r>
            <a:r>
              <a:rPr lang="cs-CZ" sz="2400" b="1" dirty="0" smtClean="0">
                <a:solidFill>
                  <a:schemeClr val="tx2"/>
                </a:solidFill>
              </a:rPr>
              <a:t>+ a ?  </a:t>
            </a:r>
            <a:endParaRPr lang="cs-CZ" sz="2400" b="1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0" b="1" dirty="0" smtClean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Mám </a:t>
            </a:r>
            <a:r>
              <a:rPr lang="cs-CZ" sz="2000" b="1" dirty="0">
                <a:solidFill>
                  <a:schemeClr val="tx2"/>
                </a:solidFill>
              </a:rPr>
              <a:t>problém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2"/>
                </a:solidFill>
              </a:rPr>
              <a:t>Nevím si rady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2"/>
                </a:solidFill>
              </a:rPr>
              <a:t>N</a:t>
            </a:r>
            <a:r>
              <a:rPr lang="cs-CZ" sz="2000" b="1" dirty="0" smtClean="0">
                <a:solidFill>
                  <a:schemeClr val="tx2"/>
                </a:solidFill>
              </a:rPr>
              <a:t>echci </a:t>
            </a:r>
            <a:r>
              <a:rPr lang="cs-CZ" sz="2000" b="1" dirty="0">
                <a:solidFill>
                  <a:schemeClr val="tx2"/>
                </a:solidFill>
              </a:rPr>
              <a:t>na to být sám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2"/>
                </a:solidFill>
              </a:rPr>
              <a:t>Jsem na hraně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559746" y="2791045"/>
            <a:ext cx="312597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K</a:t>
            </a:r>
            <a:r>
              <a:rPr lang="cs-CZ" sz="3600" dirty="0">
                <a:solidFill>
                  <a:schemeClr val="tx2"/>
                </a:solidFill>
              </a:rPr>
              <a:t>omunikace</a:t>
            </a:r>
          </a:p>
          <a:p>
            <a:r>
              <a:rPr lang="cs-CZ" sz="3600" b="1" dirty="0" smtClean="0">
                <a:solidFill>
                  <a:schemeClr val="tx2"/>
                </a:solidFill>
              </a:rPr>
              <a:t>A</a:t>
            </a:r>
            <a:r>
              <a:rPr lang="cs-CZ" sz="3600" dirty="0" smtClean="0">
                <a:solidFill>
                  <a:schemeClr val="tx2"/>
                </a:solidFill>
              </a:rPr>
              <a:t>ktivizace</a:t>
            </a:r>
            <a:endParaRPr lang="cs-CZ" sz="3600" dirty="0">
              <a:solidFill>
                <a:schemeClr val="tx2"/>
              </a:solidFill>
            </a:endParaRPr>
          </a:p>
          <a:p>
            <a:r>
              <a:rPr lang="cs-CZ" sz="3600" b="1" dirty="0" smtClean="0">
                <a:solidFill>
                  <a:schemeClr val="tx2"/>
                </a:solidFill>
              </a:rPr>
              <a:t>M</a:t>
            </a:r>
            <a:r>
              <a:rPr lang="cs-CZ" sz="3600" dirty="0" smtClean="0">
                <a:solidFill>
                  <a:schemeClr val="tx2"/>
                </a:solidFill>
              </a:rPr>
              <a:t>otivace</a:t>
            </a:r>
            <a:endParaRPr lang="cs-CZ" sz="3600" dirty="0">
              <a:solidFill>
                <a:schemeClr val="tx2"/>
              </a:solidFill>
            </a:endParaRPr>
          </a:p>
          <a:p>
            <a:r>
              <a:rPr lang="cs-CZ" sz="3600" b="1" dirty="0" smtClean="0">
                <a:solidFill>
                  <a:schemeClr val="tx2"/>
                </a:solidFill>
              </a:rPr>
              <a:t>Pa</a:t>
            </a:r>
            <a:r>
              <a:rPr lang="cs-CZ" sz="3600" dirty="0" smtClean="0">
                <a:solidFill>
                  <a:schemeClr val="tx2"/>
                </a:solidFill>
              </a:rPr>
              <a:t> </a:t>
            </a:r>
            <a:r>
              <a:rPr lang="cs-CZ" sz="3600" dirty="0" err="1" smtClean="0">
                <a:solidFill>
                  <a:schemeClr val="tx2"/>
                </a:solidFill>
              </a:rPr>
              <a:t>rticipace</a:t>
            </a:r>
            <a:endParaRPr lang="cs-CZ" sz="3600" dirty="0" smtClean="0">
              <a:solidFill>
                <a:schemeClr val="tx2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15 – 54 let</a:t>
            </a:r>
            <a:endParaRPr lang="cs-CZ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2"/>
          <p:cNvSpPr>
            <a:spLocks noGrp="1"/>
          </p:cNvSpPr>
          <p:nvPr>
            <p:ph type="title"/>
          </p:nvPr>
        </p:nvSpPr>
        <p:spPr>
          <a:xfrm>
            <a:off x="7378995" y="1008284"/>
            <a:ext cx="4412511" cy="5520106"/>
          </a:xfrm>
        </p:spPr>
        <p:txBody>
          <a:bodyPr>
            <a:normAutofit fontScale="90000"/>
          </a:bodyPr>
          <a:lstStyle/>
          <a:p>
            <a:pPr lvl="0" algn="l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sz="24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1) </a:t>
            </a:r>
            <a: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Handicap zdravotní</a:t>
            </a:r>
            <a:b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</a:br>
            <a: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2) Handicap </a:t>
            </a:r>
            <a:r>
              <a:rPr lang="cs-CZ" sz="22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sociální ve smyslu </a:t>
            </a:r>
            <a: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</a:br>
            <a:r>
              <a:rPr lang="cs-CZ" sz="22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   ztráty </a:t>
            </a:r>
            <a:r>
              <a:rPr lang="cs-CZ" sz="22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rodinného </a:t>
            </a:r>
            <a: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zázemí</a:t>
            </a:r>
            <a:r>
              <a:rPr lang="cs-CZ" sz="22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2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</a:br>
            <a: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3) Handicap </a:t>
            </a:r>
            <a:r>
              <a:rPr lang="cs-CZ" sz="22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sociální ve smyslu </a:t>
            </a:r>
            <a: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</a:t>
            </a:r>
            <a:b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</a:br>
            <a:r>
              <a:rPr lang="cs-CZ" sz="22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   navazování </a:t>
            </a:r>
            <a:r>
              <a:rPr lang="cs-CZ" sz="22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funkčních vztahů</a:t>
            </a:r>
            <a:br>
              <a:rPr lang="cs-CZ" sz="22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</a:br>
            <a:r>
              <a:rPr lang="cs-CZ" sz="22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4) Handicap </a:t>
            </a:r>
            <a:r>
              <a:rPr lang="cs-CZ" sz="22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sociální ve smyslu </a:t>
            </a:r>
            <a:br>
              <a:rPr lang="cs-CZ" sz="22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</a:br>
            <a:r>
              <a:rPr lang="cs-CZ" sz="24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         •  </a:t>
            </a:r>
            <a:r>
              <a:rPr lang="cs-CZ" sz="20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ztráty vlastní hodnoty </a:t>
            </a:r>
            <a:r>
              <a:rPr lang="cs-CZ" sz="20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0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</a:br>
            <a:r>
              <a:rPr lang="cs-CZ" sz="20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            •  problém výkonu</a:t>
            </a:r>
            <a:r>
              <a:rPr lang="cs-CZ" sz="20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0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</a:br>
            <a:r>
              <a:rPr lang="cs-CZ" sz="20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            •   ztráty sebedůvěry</a:t>
            </a:r>
            <a:r>
              <a:rPr lang="cs-CZ" sz="20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000" b="1" spc="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</a:br>
            <a:r>
              <a:rPr lang="cs-CZ" sz="2000" b="1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            •   problém </a:t>
            </a:r>
            <a:r>
              <a:rPr lang="cs-CZ" sz="2000" b="1" spc="0" dirty="0" err="1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sebepřijetí</a:t>
            </a:r>
            <a:r>
              <a:rPr lang="cs-CZ" sz="2400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400" spc="0" dirty="0" smtClean="0">
                <a:solidFill>
                  <a:schemeClr val="tx2"/>
                </a:solidFill>
                <a:latin typeface="Calibri"/>
                <a:ea typeface="+mn-ea"/>
                <a:cs typeface="+mn-cs"/>
              </a:rPr>
            </a:br>
            <a:endParaRPr lang="cs-CZ" sz="2400" dirty="0">
              <a:solidFill>
                <a:schemeClr val="tx2"/>
              </a:solidFill>
            </a:endParaRPr>
          </a:p>
        </p:txBody>
      </p:sp>
      <p:pic>
        <p:nvPicPr>
          <p:cNvPr id="5" name="Picture 2" descr="C:\Vlasta\desktop\fotky na výběr www\Prezentace praxe\Dobrovolnictví\FotoJ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72940" cy="67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964326" y="425302"/>
            <a:ext cx="3604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Obvyklá klasifikace klienta</a:t>
            </a:r>
            <a:endParaRPr lang="cs-CZ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5901070" y="446567"/>
            <a:ext cx="58691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chemeClr val="tx2"/>
                </a:solidFill>
              </a:rPr>
              <a:t>„Holčičí věci“ aneb</a:t>
            </a:r>
          </a:p>
          <a:p>
            <a:pPr algn="ctr"/>
            <a:r>
              <a:rPr lang="cs-CZ" sz="2800" b="1" dirty="0" smtClean="0">
                <a:solidFill>
                  <a:schemeClr val="tx2"/>
                </a:solidFill>
              </a:rPr>
              <a:t>MEZI NÁMI DĚVČATY</a:t>
            </a:r>
          </a:p>
          <a:p>
            <a:pPr algn="ctr"/>
            <a:endParaRPr lang="cs-CZ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56" y="0"/>
            <a:ext cx="6879266" cy="687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155712" y="1546807"/>
            <a:ext cx="46038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Dospívání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Bezpečnost </a:t>
            </a:r>
            <a:r>
              <a:rPr lang="cs-CZ" sz="2000" b="1" dirty="0">
                <a:solidFill>
                  <a:schemeClr val="tx2"/>
                </a:solidFill>
              </a:rPr>
              <a:t>(nejen) na</a:t>
            </a:r>
          </a:p>
          <a:p>
            <a:r>
              <a:rPr lang="cs-CZ" sz="2000" b="1" dirty="0" smtClean="0">
                <a:solidFill>
                  <a:schemeClr val="tx2"/>
                </a:solidFill>
              </a:rPr>
              <a:t>      internetu</a:t>
            </a:r>
            <a:r>
              <a:rPr lang="cs-CZ" sz="2000" b="1" dirty="0">
                <a:solidFill>
                  <a:schemeClr val="tx2"/>
                </a:solidFill>
              </a:rPr>
              <a:t>, 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Péče </a:t>
            </a:r>
            <a:r>
              <a:rPr lang="cs-CZ" sz="2000" b="1" dirty="0">
                <a:solidFill>
                  <a:schemeClr val="tx2"/>
                </a:solidFill>
              </a:rPr>
              <a:t>o sebe (fyzicky i psychicky). 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Témata </a:t>
            </a:r>
            <a:r>
              <a:rPr lang="cs-CZ" sz="2000" b="1" dirty="0">
                <a:solidFill>
                  <a:schemeClr val="tx2"/>
                </a:solidFill>
              </a:rPr>
              <a:t>související s vlastní </a:t>
            </a:r>
            <a:r>
              <a:rPr lang="cs-CZ" sz="2000" b="1" dirty="0" smtClean="0">
                <a:solidFill>
                  <a:schemeClr val="tx2"/>
                </a:solidFill>
              </a:rPr>
              <a:t>hodnotou  (</a:t>
            </a:r>
            <a:r>
              <a:rPr lang="cs-CZ" sz="2000" b="1" dirty="0">
                <a:solidFill>
                  <a:schemeClr val="tx2"/>
                </a:solidFill>
              </a:rPr>
              <a:t>přemýšlení a zvědomování si </a:t>
            </a:r>
            <a:r>
              <a:rPr lang="cs-CZ" sz="2000" b="1" dirty="0" smtClean="0">
                <a:solidFill>
                  <a:schemeClr val="tx2"/>
                </a:solidFill>
              </a:rPr>
              <a:t>   </a:t>
            </a:r>
          </a:p>
          <a:p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  vlastních </a:t>
            </a:r>
            <a:r>
              <a:rPr lang="cs-CZ" sz="2000" b="1" dirty="0">
                <a:solidFill>
                  <a:schemeClr val="tx2"/>
                </a:solidFill>
              </a:rPr>
              <a:t>silných stránek</a:t>
            </a:r>
            <a:r>
              <a:rPr lang="cs-CZ" sz="2000" b="1" dirty="0" smtClean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 Vaření, pečení, vedení domácnosti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Zdravý </a:t>
            </a:r>
            <a:r>
              <a:rPr lang="cs-CZ" sz="2000" b="1" dirty="0">
                <a:solidFill>
                  <a:schemeClr val="tx2"/>
                </a:solidFill>
              </a:rPr>
              <a:t>životní styl, v balanci, aby nedošlo k poruchám příjmu potravy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Finanční gramotnost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Další …</a:t>
            </a:r>
            <a:endParaRPr lang="cs-CZ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50566" y="274637"/>
            <a:ext cx="4102985" cy="1143000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chemeClr val="tx2"/>
                </a:solidFill>
                <a:latin typeface="+mn-lt"/>
              </a:rPr>
              <a:t>Personální zabezpečení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113180" y="1180215"/>
            <a:ext cx="400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 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7240770" y="1417637"/>
            <a:ext cx="3615072" cy="466418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smtClean="0">
                <a:solidFill>
                  <a:schemeClr val="tx2"/>
                </a:solidFill>
              </a:rPr>
              <a:t>Dobrovolníci</a:t>
            </a:r>
            <a:r>
              <a:rPr lang="cs-CZ" sz="2400" dirty="0" smtClean="0">
                <a:solidFill>
                  <a:schemeClr val="tx2"/>
                </a:solidFill>
              </a:rPr>
              <a:t> </a:t>
            </a:r>
            <a:r>
              <a:rPr lang="cs-CZ" sz="1800" dirty="0" smtClean="0">
                <a:solidFill>
                  <a:schemeClr val="tx2"/>
                </a:solidFill>
              </a:rPr>
              <a:t>- </a:t>
            </a:r>
            <a:r>
              <a:rPr lang="cs-CZ" sz="1800" b="1" dirty="0" smtClean="0">
                <a:solidFill>
                  <a:schemeClr val="tx2"/>
                </a:solidFill>
              </a:rPr>
              <a:t>převážně studenti VŠ, VOŠ a SŠ se zaměřením na pedagogické, zdravotnické a sociální studijní obory. </a:t>
            </a:r>
          </a:p>
          <a:p>
            <a:r>
              <a:rPr lang="cs-CZ" sz="2400" b="1" dirty="0" smtClean="0">
                <a:solidFill>
                  <a:schemeClr val="tx2"/>
                </a:solidFill>
              </a:rPr>
              <a:t>Koordinátor projektu</a:t>
            </a:r>
          </a:p>
          <a:p>
            <a:r>
              <a:rPr lang="cs-CZ" sz="2400" b="1" dirty="0" smtClean="0">
                <a:solidFill>
                  <a:schemeClr val="tx2"/>
                </a:solidFill>
              </a:rPr>
              <a:t>Sociální pracovník – garant projektu</a:t>
            </a:r>
          </a:p>
          <a:p>
            <a:r>
              <a:rPr lang="cs-CZ" sz="2400" b="1" dirty="0" smtClean="0">
                <a:solidFill>
                  <a:schemeClr val="tx2"/>
                </a:solidFill>
              </a:rPr>
              <a:t>Supervizor, speciální pedagog, psycholog, SAS pro rodiny s dětmi, další odborné instituce </a:t>
            </a:r>
          </a:p>
          <a:p>
            <a:endParaRPr 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02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065334" y="1383929"/>
            <a:ext cx="47102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2"/>
                </a:solidFill>
              </a:rPr>
              <a:t>Pomoc s výběrem vhodného pole  </a:t>
            </a:r>
          </a:p>
          <a:p>
            <a:r>
              <a:rPr lang="cs-CZ" sz="2000" b="1" dirty="0">
                <a:solidFill>
                  <a:schemeClr val="tx2"/>
                </a:solidFill>
              </a:rPr>
              <a:t>       </a:t>
            </a:r>
            <a:r>
              <a:rPr lang="cs-CZ" sz="2000" b="1" dirty="0" smtClean="0">
                <a:solidFill>
                  <a:schemeClr val="tx2"/>
                </a:solidFill>
              </a:rPr>
              <a:t>působnosti, </a:t>
            </a:r>
            <a:r>
              <a:rPr lang="cs-CZ" sz="2000" b="1" dirty="0" err="1" smtClean="0">
                <a:solidFill>
                  <a:schemeClr val="tx2"/>
                </a:solidFill>
              </a:rPr>
              <a:t>napárování</a:t>
            </a:r>
            <a:r>
              <a:rPr lang="cs-CZ" sz="2000" b="1" dirty="0" smtClean="0">
                <a:solidFill>
                  <a:schemeClr val="tx2"/>
                </a:solidFill>
              </a:rPr>
              <a:t> klienta</a:t>
            </a:r>
            <a:endParaRPr lang="cs-CZ" sz="20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2"/>
                </a:solidFill>
              </a:rPr>
              <a:t>Zajištění legislativních podmínek </a:t>
            </a:r>
            <a:endParaRPr lang="cs-CZ" sz="2000" b="1" dirty="0" smtClean="0">
              <a:solidFill>
                <a:schemeClr val="tx2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     dle </a:t>
            </a:r>
            <a:r>
              <a:rPr lang="cs-CZ" sz="2000" b="1" dirty="0">
                <a:solidFill>
                  <a:schemeClr val="tx2"/>
                </a:solidFill>
              </a:rPr>
              <a:t>zákona č.198/2002 sb., </a:t>
            </a:r>
            <a:endParaRPr lang="cs-CZ" sz="2000" b="1" dirty="0" smtClean="0">
              <a:solidFill>
                <a:schemeClr val="tx2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     o dobrovolnické službě </a:t>
            </a:r>
            <a:r>
              <a:rPr lang="cs-CZ" sz="2000" b="1" dirty="0">
                <a:solidFill>
                  <a:schemeClr val="tx2"/>
                </a:solidFill>
              </a:rPr>
              <a:t>(smlouva o </a:t>
            </a:r>
            <a:r>
              <a:rPr lang="cs-CZ" sz="2000" b="1" dirty="0" smtClean="0">
                <a:solidFill>
                  <a:schemeClr val="tx2"/>
                </a:solidFill>
              </a:rPr>
              <a:t>       </a:t>
            </a:r>
          </a:p>
          <a:p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 dobrovolné </a:t>
            </a:r>
            <a:r>
              <a:rPr lang="cs-CZ" sz="2000" b="1" dirty="0">
                <a:solidFill>
                  <a:schemeClr val="tx2"/>
                </a:solidFill>
              </a:rPr>
              <a:t>pomoci a pojištění </a:t>
            </a:r>
            <a:endParaRPr lang="cs-CZ" sz="2000" b="1" dirty="0" smtClean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 dobrovolníka</a:t>
            </a:r>
            <a:r>
              <a:rPr lang="cs-CZ" sz="2000" b="1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 </a:t>
            </a:r>
          </a:p>
        </p:txBody>
      </p:sp>
      <p:pic>
        <p:nvPicPr>
          <p:cNvPr id="5122" name="Picture 2" descr="C:\Vlasta\desktop\Prezentace Sušice\koláže\Dobr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9144" cy="670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230138" y="572323"/>
            <a:ext cx="4380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Dobrovolník je podporován </a:t>
            </a:r>
            <a:endParaRPr lang="cs-CZ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6996223" y="876008"/>
            <a:ext cx="515679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Vzdělávání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2000" b="1" dirty="0" smtClean="0">
                <a:solidFill>
                  <a:schemeClr val="tx2"/>
                </a:solidFill>
              </a:rPr>
              <a:t>Základní proškolení a příprava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2000" b="1" dirty="0">
                <a:solidFill>
                  <a:schemeClr val="tx2"/>
                </a:solidFill>
              </a:rPr>
              <a:t>Odborné </a:t>
            </a:r>
            <a:r>
              <a:rPr lang="cs-CZ" sz="2000" b="1" dirty="0" smtClean="0">
                <a:solidFill>
                  <a:schemeClr val="tx2"/>
                </a:solidFill>
              </a:rPr>
              <a:t>semináře, workshopy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2000" b="1" dirty="0">
                <a:solidFill>
                  <a:schemeClr val="tx2"/>
                </a:solidFill>
              </a:rPr>
              <a:t>Návštěvy a stáže v různých </a:t>
            </a:r>
          </a:p>
          <a:p>
            <a:pPr lvl="1"/>
            <a:r>
              <a:rPr lang="cs-CZ" sz="2000" b="1" dirty="0" smtClean="0">
                <a:solidFill>
                  <a:schemeClr val="tx2"/>
                </a:solidFill>
              </a:rPr>
              <a:t>     organizacích</a:t>
            </a:r>
            <a:endParaRPr lang="cs-CZ" sz="2000" b="1" dirty="0">
              <a:solidFill>
                <a:schemeClr val="tx2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2000" b="1" dirty="0" smtClean="0">
                <a:solidFill>
                  <a:schemeClr val="tx2"/>
                </a:solidFill>
              </a:rPr>
              <a:t>Relaxační techniky, tvořivé dílny, workshopy</a:t>
            </a:r>
          </a:p>
          <a:p>
            <a:pPr lvl="1"/>
            <a:endParaRPr lang="cs-CZ" sz="20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DOBROKAVÁRNA –  prostor pro sdílení, setkávání, společné tvoření</a:t>
            </a:r>
            <a:endParaRPr lang="cs-CZ" sz="20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Supervize, intervize, metodické </a:t>
            </a:r>
            <a:r>
              <a:rPr lang="cs-CZ" sz="2000" b="1" dirty="0">
                <a:solidFill>
                  <a:schemeClr val="tx2"/>
                </a:solidFill>
              </a:rPr>
              <a:t>vedení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Sdílení zkušeností moderované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2"/>
                </a:solidFill>
              </a:rPr>
              <a:t>Nabídka </a:t>
            </a:r>
            <a:r>
              <a:rPr lang="cs-CZ" sz="2000" b="1" dirty="0" smtClean="0">
                <a:solidFill>
                  <a:schemeClr val="tx2"/>
                </a:solidFill>
              </a:rPr>
              <a:t>prostor </a:t>
            </a:r>
            <a:r>
              <a:rPr lang="cs-CZ" sz="2000" b="1" dirty="0">
                <a:solidFill>
                  <a:schemeClr val="tx2"/>
                </a:solidFill>
              </a:rPr>
              <a:t>pro dobrovolnické akce</a:t>
            </a:r>
          </a:p>
          <a:p>
            <a:endParaRPr lang="cs-CZ" sz="2400" b="1" dirty="0" smtClean="0">
              <a:solidFill>
                <a:schemeClr val="tx2"/>
              </a:solidFill>
            </a:endParaRPr>
          </a:p>
          <a:p>
            <a:pPr algn="ctr"/>
            <a:r>
              <a:rPr lang="cs-CZ" sz="2400" b="1" dirty="0" smtClean="0">
                <a:solidFill>
                  <a:schemeClr val="tx2"/>
                </a:solidFill>
              </a:rPr>
              <a:t>Kompetenční portfolio dobrovolníka</a:t>
            </a:r>
          </a:p>
          <a:p>
            <a:endParaRPr lang="cs-CZ" dirty="0"/>
          </a:p>
        </p:txBody>
      </p:sp>
      <p:pic>
        <p:nvPicPr>
          <p:cNvPr id="4098" name="Picture 2" descr="C:\Vlasta\desktop\Prezentace Sušice\koláže\Dobr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83572" cy="67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996223" y="310713"/>
            <a:ext cx="4380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Dobrovolník je podporován </a:t>
            </a:r>
            <a:endParaRPr lang="cs-CZ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50525</TotalTime>
  <Words>265</Words>
  <Application>Microsoft Office PowerPoint</Application>
  <PresentationFormat>Vlastní</PresentationFormat>
  <Paragraphs>98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systému Office</vt:lpstr>
      <vt:lpstr>Prezentace aplikace PowerPoint</vt:lpstr>
      <vt:lpstr>Prezentace aplikace PowerPoint</vt:lpstr>
      <vt:lpstr> Mentoringové preventivní programy pro podporu rodin            a dětí s rizikem ohrožení vývoje                             a společenského začlenění </vt:lpstr>
      <vt:lpstr> </vt:lpstr>
      <vt:lpstr> 1) Handicap zdravotní  2) Handicap sociální ve smyslu       ztráty rodinného zázemí  3) Handicap sociální ve smyslu        navazování funkčních vztahů  4) Handicap sociální ve smyslu            •  ztráty vlastní hodnoty               •  problém výkonu              •   ztráty sebedůvěry              •   problém sebepřijetí </vt:lpstr>
      <vt:lpstr>Prezentace aplikace PowerPoint</vt:lpstr>
      <vt:lpstr>Personální zabezpečení</vt:lpstr>
      <vt:lpstr>Prezentace aplikace PowerPoint</vt:lpstr>
      <vt:lpstr>Prezentace aplikace PowerPoint</vt:lpstr>
      <vt:lpstr>Kde mentoring pomohl</vt:lpstr>
      <vt:lpstr>Děkuji za pozornost, prostor pro diskusi.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první Den otevřených dveří DOBROVOLNICTVÍ v Plzeňském kraji</dc:title>
  <dc:creator>Vladimira Jandova</dc:creator>
  <cp:lastModifiedBy>Vlastimila Faiferlikova</cp:lastModifiedBy>
  <cp:revision>117</cp:revision>
  <dcterms:created xsi:type="dcterms:W3CDTF">2020-06-18T21:38:40Z</dcterms:created>
  <dcterms:modified xsi:type="dcterms:W3CDTF">2025-04-11T13:09:04Z</dcterms:modified>
</cp:coreProperties>
</file>