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8" r:id="rId10"/>
    <p:sldId id="264" r:id="rId11"/>
    <p:sldId id="327" r:id="rId12"/>
  </p:sldIdLst>
  <p:sldSz cx="18288000" cy="10287000"/>
  <p:notesSz cx="6858000" cy="9144000"/>
  <p:embeddedFontLst>
    <p:embeddedFont>
      <p:font typeface="MetaPro" panose="020B0604020202020204" charset="0"/>
      <p:regular r:id="rId14"/>
    </p:embeddedFont>
    <p:embeddedFont>
      <p:font typeface="MetaPro Bold" panose="020B0604020202020204" charset="0"/>
      <p:regular r:id="rId15"/>
    </p:embeddedFont>
    <p:embeddedFont>
      <p:font typeface="MetaPro Heavy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97734-0980-4179-A04B-99C030DB1354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E7CA2-FB2E-4E3A-B069-25882D31BD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51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59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svg"/><Relationship Id="rId5" Type="http://schemas.openxmlformats.org/officeDocument/2006/relationships/image" Target="../media/image11.jpe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9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-323410" y="0"/>
            <a:ext cx="9467410" cy="13766895"/>
          </a:xfrm>
          <a:custGeom>
            <a:avLst/>
            <a:gdLst/>
            <a:ahLst/>
            <a:cxnLst/>
            <a:rect l="l" t="t" r="r" b="b"/>
            <a:pathLst>
              <a:path w="9467410" h="13766895">
                <a:moveTo>
                  <a:pt x="0" y="0"/>
                </a:moveTo>
                <a:lnTo>
                  <a:pt x="9467410" y="0"/>
                </a:lnTo>
                <a:lnTo>
                  <a:pt x="9467410" y="13766895"/>
                </a:lnTo>
                <a:lnTo>
                  <a:pt x="0" y="137668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2496800" y="952500"/>
            <a:ext cx="4762500" cy="1437409"/>
          </a:xfrm>
          <a:custGeom>
            <a:avLst/>
            <a:gdLst/>
            <a:ahLst/>
            <a:cxnLst/>
            <a:rect l="l" t="t" r="r" b="b"/>
            <a:pathLst>
              <a:path w="4762500" h="1437409">
                <a:moveTo>
                  <a:pt x="0" y="0"/>
                </a:moveTo>
                <a:lnTo>
                  <a:pt x="4762500" y="0"/>
                </a:lnTo>
                <a:lnTo>
                  <a:pt x="4762500" y="1437409"/>
                </a:lnTo>
                <a:lnTo>
                  <a:pt x="0" y="14374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8787909" y="4337098"/>
            <a:ext cx="8894222" cy="426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 b="1">
                <a:solidFill>
                  <a:srgbClr val="FFFFFF"/>
                </a:solidFill>
                <a:latin typeface="MetaPro Heavy"/>
                <a:ea typeface="MetaPro Heavy"/>
                <a:cs typeface="MetaPro Heavy"/>
                <a:sym typeface="MetaPro Heavy"/>
              </a:rPr>
              <a:t>MEZINÁRODNÍ CENA VÉVODY Z EDINBURGHU</a:t>
            </a:r>
          </a:p>
          <a:p>
            <a:pPr algn="l">
              <a:lnSpc>
                <a:spcPts val="9240"/>
              </a:lnSpc>
            </a:pPr>
            <a:r>
              <a:rPr lang="en-US" sz="6600" b="1">
                <a:solidFill>
                  <a:srgbClr val="FFFFFF"/>
                </a:solidFill>
                <a:latin typeface="MetaPro Heavy"/>
                <a:ea typeface="MetaPro Heavy"/>
                <a:cs typeface="MetaPro Heavy"/>
                <a:sym typeface="MetaPro Heavy"/>
              </a:rPr>
              <a:t>(DofE)​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MetaPro Heavy"/>
                <a:ea typeface="MetaPro Heavy"/>
                <a:cs typeface="MetaPro Heavy"/>
                <a:sym typeface="MetaPro Heavy"/>
              </a:rPr>
              <a:t>Adam Mičinec</a:t>
            </a:r>
            <a:r>
              <a:rPr lang="en-US" sz="3000" b="1">
                <a:solidFill>
                  <a:srgbClr val="FFFFFF"/>
                </a:solidFill>
                <a:latin typeface="MetaPro Bold"/>
                <a:ea typeface="MetaPro Bold"/>
                <a:cs typeface="MetaPro Bold"/>
                <a:sym typeface="MetaPro Bold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996862" y="4995862"/>
            <a:ext cx="10287000" cy="295275"/>
          </a:xfrm>
          <a:custGeom>
            <a:avLst/>
            <a:gdLst/>
            <a:ahLst/>
            <a:cxnLst/>
            <a:rect l="l" t="t" r="r" b="b"/>
            <a:pathLst>
              <a:path w="10287000" h="295275">
                <a:moveTo>
                  <a:pt x="0" y="0"/>
                </a:moveTo>
                <a:lnTo>
                  <a:pt x="10287000" y="0"/>
                </a:lnTo>
                <a:lnTo>
                  <a:pt x="10287000" y="295276"/>
                </a:lnTo>
                <a:lnTo>
                  <a:pt x="0" y="29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0622805" y="4645841"/>
            <a:ext cx="7369920" cy="5650684"/>
          </a:xfrm>
          <a:custGeom>
            <a:avLst/>
            <a:gdLst/>
            <a:ahLst/>
            <a:cxnLst/>
            <a:rect l="l" t="t" r="r" b="b"/>
            <a:pathLst>
              <a:path w="7369920" h="5650684">
                <a:moveTo>
                  <a:pt x="0" y="0"/>
                </a:moveTo>
                <a:lnTo>
                  <a:pt x="7369920" y="0"/>
                </a:lnTo>
                <a:lnTo>
                  <a:pt x="7369920" y="5650684"/>
                </a:lnTo>
                <a:lnTo>
                  <a:pt x="0" y="5650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098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0" y="5697307"/>
            <a:ext cx="6511579" cy="5650684"/>
          </a:xfrm>
          <a:custGeom>
            <a:avLst/>
            <a:gdLst/>
            <a:ahLst/>
            <a:cxnLst/>
            <a:rect l="l" t="t" r="r" b="b"/>
            <a:pathLst>
              <a:path w="6511579" h="5650684">
                <a:moveTo>
                  <a:pt x="0" y="0"/>
                </a:moveTo>
                <a:lnTo>
                  <a:pt x="6511579" y="0"/>
                </a:lnTo>
                <a:lnTo>
                  <a:pt x="6511579" y="5650684"/>
                </a:lnTo>
                <a:lnTo>
                  <a:pt x="0" y="5650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53" r="-103689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5"/>
          <p:cNvGrpSpPr/>
          <p:nvPr/>
        </p:nvGrpSpPr>
        <p:grpSpPr>
          <a:xfrm>
            <a:off x="952500" y="2417551"/>
            <a:ext cx="3766383" cy="376638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3FFFF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180975"/>
              <a:ext cx="6604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b="1">
                  <a:solidFill>
                    <a:srgbClr val="FFFFFF"/>
                  </a:solidFill>
                  <a:latin typeface="MetaPro Heavy"/>
                  <a:ea typeface="MetaPro Heavy"/>
                  <a:cs typeface="MetaPro Heavy"/>
                  <a:sym typeface="MetaPro Heavy"/>
                </a:rPr>
                <a:t>8811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aktivních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účastníků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90388" y="2417551"/>
            <a:ext cx="3766383" cy="376638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3FFFF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180975"/>
              <a:ext cx="6604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cs-CZ" sz="5000" b="1" dirty="0">
                  <a:solidFill>
                    <a:srgbClr val="FFFFFF"/>
                  </a:solidFill>
                  <a:latin typeface="MetaPro Heavy"/>
                  <a:ea typeface="MetaPro Heavy"/>
                  <a:cs typeface="MetaPro Heavy"/>
                  <a:sym typeface="MetaPro Heavy"/>
                </a:rPr>
                <a:t>1650</a:t>
              </a:r>
              <a:endParaRPr lang="en-US" sz="5000" b="1" dirty="0">
                <a:solidFill>
                  <a:srgbClr val="FFFFFF"/>
                </a:solidFill>
                <a:latin typeface="MetaPro Heavy"/>
                <a:ea typeface="MetaPro Heavy"/>
                <a:cs typeface="MetaPro Heavy"/>
                <a:sym typeface="MetaPro Heavy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dirty="0" err="1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aktivních</a:t>
              </a:r>
              <a:r>
                <a:rPr lang="en-US" sz="2000" dirty="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dobrovolných</a:t>
              </a:r>
              <a:r>
                <a:rPr lang="en-US" sz="2000" dirty="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vedoucích</a:t>
              </a:r>
              <a:r>
                <a:rPr lang="en-US" sz="2000" dirty="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 z </a:t>
              </a:r>
              <a:r>
                <a:rPr lang="en-US" sz="2000" dirty="0" err="1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celé</a:t>
              </a:r>
              <a:r>
                <a:rPr lang="en-US" sz="2000" dirty="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 ČR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21444" y="2417551"/>
            <a:ext cx="3766383" cy="376638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54B2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180975"/>
              <a:ext cx="6604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MetaPro Heavy"/>
                  <a:ea typeface="MetaPro Heavy"/>
                  <a:cs typeface="MetaPro Heavy"/>
                  <a:sym typeface="MetaPro Heavy"/>
                </a:rPr>
                <a:t>2409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dirty="0" err="1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absolventů</a:t>
              </a:r>
              <a:r>
                <a:rPr lang="en-US" sz="2000" dirty="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 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dirty="0" err="1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získalo</a:t>
              </a:r>
              <a:r>
                <a:rPr lang="en-US" sz="2000" dirty="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 </a:t>
              </a:r>
              <a:r>
                <a:rPr lang="en-US" sz="2000" dirty="0" err="1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ocenění</a:t>
              </a:r>
              <a:r>
                <a:rPr lang="en-US" sz="2000" dirty="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 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v </a:t>
              </a:r>
              <a:r>
                <a:rPr lang="en-US" sz="2000" dirty="0" err="1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roce</a:t>
              </a:r>
              <a:r>
                <a:rPr lang="en-US" sz="2000" dirty="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 202</a:t>
              </a:r>
              <a:r>
                <a:rPr lang="cs-CZ" sz="2000" dirty="0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4</a:t>
              </a:r>
              <a:endParaRPr lang="en-US" sz="2000" dirty="0">
                <a:solidFill>
                  <a:srgbClr val="FFFFFF"/>
                </a:solidFill>
                <a:latin typeface="MetaPro"/>
                <a:ea typeface="MetaPro"/>
                <a:cs typeface="MetaPro"/>
                <a:sym typeface="MetaPro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759331" y="2417551"/>
            <a:ext cx="3766383" cy="376638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54B2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180975"/>
              <a:ext cx="660400" cy="917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cs-CZ" sz="5000" b="1" dirty="0">
                  <a:solidFill>
                    <a:srgbClr val="FFFFFF"/>
                  </a:solidFill>
                  <a:latin typeface="MetaPro Heavy"/>
                  <a:ea typeface="MetaPro Heavy"/>
                  <a:cs typeface="MetaPro Heavy"/>
                  <a:sym typeface="MetaPro Heavy"/>
                </a:rPr>
                <a:t>381</a:t>
              </a:r>
              <a:endParaRPr lang="en-US" sz="5000" b="1" dirty="0">
                <a:solidFill>
                  <a:srgbClr val="FFFFFF"/>
                </a:solidFill>
                <a:latin typeface="MetaPro Heavy"/>
                <a:ea typeface="MetaPro Heavy"/>
                <a:cs typeface="MetaPro Heavy"/>
                <a:sym typeface="MetaPro Heavy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dirty="0" err="1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zapojených</a:t>
              </a:r>
              <a:endParaRPr lang="en-US" sz="2000" dirty="0">
                <a:solidFill>
                  <a:srgbClr val="FFFFFF"/>
                </a:solidFill>
                <a:latin typeface="MetaPro"/>
                <a:ea typeface="MetaPro"/>
                <a:cs typeface="MetaPro"/>
                <a:sym typeface="MetaPro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000" dirty="0" err="1">
                  <a:solidFill>
                    <a:srgbClr val="FFFFFF"/>
                  </a:solidFill>
                  <a:latin typeface="MetaPro"/>
                  <a:ea typeface="MetaPro"/>
                  <a:cs typeface="MetaPro"/>
                  <a:sym typeface="MetaPro"/>
                </a:rPr>
                <a:t>institucí</a:t>
              </a:r>
              <a:endParaRPr lang="en-US" sz="2000" dirty="0">
                <a:solidFill>
                  <a:srgbClr val="FFFFFF"/>
                </a:solidFill>
                <a:latin typeface="MetaPro"/>
                <a:ea typeface="MetaPro"/>
                <a:cs typeface="MetaPro"/>
                <a:sym typeface="MetaPro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52500" y="695325"/>
            <a:ext cx="13355265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FFFFFF"/>
                </a:solidFill>
                <a:latin typeface="MetaPro Heavy"/>
                <a:ea typeface="MetaPro Heavy"/>
                <a:cs typeface="MetaPro Heavy"/>
                <a:sym typeface="MetaPro Heavy"/>
              </a:rPr>
              <a:t>V ROCE 202</a:t>
            </a:r>
            <a:r>
              <a:rPr lang="cs-CZ" sz="5000" b="1" dirty="0">
                <a:solidFill>
                  <a:srgbClr val="FFFFFF"/>
                </a:solidFill>
                <a:latin typeface="MetaPro Heavy"/>
                <a:ea typeface="MetaPro Heavy"/>
                <a:cs typeface="MetaPro Heavy"/>
                <a:sym typeface="MetaPro Heavy"/>
              </a:rPr>
              <a:t>4</a:t>
            </a:r>
            <a:r>
              <a:rPr lang="en-US" sz="5000" b="1" dirty="0">
                <a:solidFill>
                  <a:srgbClr val="FFFFFF"/>
                </a:solidFill>
                <a:latin typeface="MetaPro Heavy"/>
                <a:ea typeface="MetaPro Heavy"/>
                <a:cs typeface="MetaPro Heavy"/>
                <a:sym typeface="MetaPro Heavy"/>
              </a:rPr>
              <a:t> JSME DOSÁHLI: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43" y="4057431"/>
            <a:ext cx="9680316" cy="6222027"/>
          </a:xfrm>
          <a:custGeom>
            <a:avLst/>
            <a:gdLst/>
            <a:ahLst/>
            <a:cxnLst/>
            <a:rect l="l" t="t" r="r" b="b"/>
            <a:pathLst>
              <a:path w="9680316" h="6222027">
                <a:moveTo>
                  <a:pt x="0" y="0"/>
                </a:moveTo>
                <a:lnTo>
                  <a:pt x="9680316" y="0"/>
                </a:lnTo>
                <a:lnTo>
                  <a:pt x="9680316" y="6222027"/>
                </a:lnTo>
                <a:lnTo>
                  <a:pt x="0" y="62220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9537441" y="4199864"/>
            <a:ext cx="8607684" cy="6052665"/>
          </a:xfrm>
          <a:custGeom>
            <a:avLst/>
            <a:gdLst/>
            <a:ahLst/>
            <a:cxnLst/>
            <a:rect l="l" t="t" r="r" b="b"/>
            <a:pathLst>
              <a:path w="8607684" h="6052665">
                <a:moveTo>
                  <a:pt x="0" y="0"/>
                </a:moveTo>
                <a:lnTo>
                  <a:pt x="8607684" y="0"/>
                </a:lnTo>
                <a:lnTo>
                  <a:pt x="8607684" y="6052665"/>
                </a:lnTo>
                <a:lnTo>
                  <a:pt x="0" y="6052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6DF735A4-48FE-432F-188D-FC3D34574615}"/>
              </a:ext>
            </a:extLst>
          </p:cNvPr>
          <p:cNvSpPr txBox="1"/>
          <p:nvPr/>
        </p:nvSpPr>
        <p:spPr>
          <a:xfrm>
            <a:off x="698742" y="554340"/>
            <a:ext cx="1744638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8000" b="1" dirty="0">
                <a:solidFill>
                  <a:srgbClr val="872881"/>
                </a:solidFill>
                <a:latin typeface="MetaPro Bold" panose="020B0604020202020204" charset="0"/>
                <a:ea typeface="MetaPro Heavy"/>
                <a:cs typeface="MetaPro Heavy"/>
                <a:sym typeface="MetaPro Heavy"/>
              </a:rPr>
              <a:t>VIZE DO ROKU 2030</a:t>
            </a:r>
            <a:endParaRPr lang="en-US" sz="8000" b="1" dirty="0">
              <a:solidFill>
                <a:srgbClr val="872881"/>
              </a:solidFill>
              <a:latin typeface="MetaPro Bold" panose="020B0604020202020204" charset="0"/>
              <a:ea typeface="MetaPro Heavy"/>
              <a:cs typeface="MetaPro Heavy"/>
              <a:sym typeface="MetaPro Heavy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D64F22-6943-5D08-9F2B-DBBCA0AE3FF0}"/>
              </a:ext>
            </a:extLst>
          </p:cNvPr>
          <p:cNvSpPr txBox="1"/>
          <p:nvPr/>
        </p:nvSpPr>
        <p:spPr>
          <a:xfrm>
            <a:off x="457200" y="2371251"/>
            <a:ext cx="1661160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Mít do roku 2030 základnu 40 tis. dětí, kteří jsou v programu </a:t>
            </a:r>
            <a:r>
              <a:rPr lang="cs-CZ" sz="3000" dirty="0" err="1"/>
              <a:t>DofE</a:t>
            </a:r>
            <a:endParaRPr lang="cs-CZ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Chceme se zaměřit na spolupráci s nízkoprahovými centry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Chceme dál působit jako ekosystém neformálního vzdělávání, který doplňuje vzdělání formální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5FFD95F2-5A40-D162-50EE-05599B177781}"/>
              </a:ext>
            </a:extLst>
          </p:cNvPr>
          <p:cNvSpPr/>
          <p:nvPr/>
        </p:nvSpPr>
        <p:spPr>
          <a:xfrm>
            <a:off x="-4570" y="9974941"/>
            <a:ext cx="18292570" cy="312049"/>
          </a:xfrm>
          <a:custGeom>
            <a:avLst/>
            <a:gdLst/>
            <a:ahLst/>
            <a:cxnLst/>
            <a:rect l="l" t="t" r="r" b="b"/>
            <a:pathLst>
              <a:path w="10287000" h="295275">
                <a:moveTo>
                  <a:pt x="0" y="0"/>
                </a:moveTo>
                <a:lnTo>
                  <a:pt x="10287000" y="0"/>
                </a:lnTo>
                <a:lnTo>
                  <a:pt x="10287000" y="295276"/>
                </a:lnTo>
                <a:lnTo>
                  <a:pt x="0" y="295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427449" y="142605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117029" y="714375"/>
            <a:ext cx="582334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000000"/>
                </a:solidFill>
                <a:latin typeface="MetaPro Heavy"/>
                <a:ea typeface="MetaPro Heavy"/>
                <a:cs typeface="MetaPro Heavy"/>
                <a:sym typeface="MetaPro Heavy"/>
              </a:rPr>
              <a:t>Program, který...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23474" y="7286856"/>
            <a:ext cx="6379488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33297D"/>
                </a:solidFill>
                <a:latin typeface="MetaPro"/>
                <a:ea typeface="MetaPro"/>
                <a:cs typeface="MetaPro"/>
                <a:sym typeface="MetaPro"/>
              </a:rPr>
              <a:t>.... motivuje k dobrovolnictví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2877" y="5060068"/>
            <a:ext cx="5888355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82C341"/>
                </a:solidFill>
                <a:latin typeface="MetaPro"/>
                <a:ea typeface="MetaPro"/>
                <a:cs typeface="MetaPro"/>
                <a:sym typeface="MetaPro"/>
              </a:rPr>
              <a:t>... učí aktivnímu občanství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0460" y="8980310"/>
            <a:ext cx="8702502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758CFF"/>
                </a:solidFill>
                <a:latin typeface="MetaPro"/>
                <a:ea typeface="MetaPro"/>
                <a:cs typeface="MetaPro"/>
                <a:sym typeface="MetaPro"/>
              </a:rPr>
              <a:t>... rozvíjí kompetence mladých lidí​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32932" y="3993182"/>
            <a:ext cx="7653457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758CFF"/>
                </a:solidFill>
                <a:latin typeface="MetaPro"/>
                <a:ea typeface="MetaPro"/>
                <a:cs typeface="MetaPro"/>
                <a:sym typeface="MetaPro"/>
              </a:rPr>
              <a:t>... vede k zájmu o životní prostředí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27449" y="2923207"/>
            <a:ext cx="10689431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A89E"/>
                </a:solidFill>
                <a:latin typeface="MetaPro"/>
                <a:ea typeface="MetaPro"/>
                <a:cs typeface="MetaPro"/>
                <a:sym typeface="MetaPro"/>
              </a:rPr>
              <a:t>... pomáhá rozvíjet fyzickou kondici mladých lidí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49050" y="6002160"/>
            <a:ext cx="6009680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AEEF"/>
                </a:solidFill>
                <a:latin typeface="MetaPro"/>
                <a:ea typeface="MetaPro"/>
                <a:cs typeface="MetaPro"/>
                <a:sym typeface="MetaPro"/>
              </a:rPr>
              <a:t>....rozvíjí zájmy a kreativitu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006388" y="4995862"/>
            <a:ext cx="10287000" cy="295275"/>
          </a:xfrm>
          <a:custGeom>
            <a:avLst/>
            <a:gdLst/>
            <a:ahLst/>
            <a:cxnLst/>
            <a:rect l="l" t="t" r="r" b="b"/>
            <a:pathLst>
              <a:path w="10287000" h="295275">
                <a:moveTo>
                  <a:pt x="0" y="0"/>
                </a:moveTo>
                <a:lnTo>
                  <a:pt x="10287000" y="0"/>
                </a:lnTo>
                <a:lnTo>
                  <a:pt x="10287000" y="295276"/>
                </a:lnTo>
                <a:lnTo>
                  <a:pt x="0" y="29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4507706" y="4374263"/>
            <a:ext cx="4498181" cy="5912737"/>
            <a:chOff x="0" y="0"/>
            <a:chExt cx="1184706" cy="15572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84706" cy="1557264"/>
            </a:xfrm>
            <a:custGeom>
              <a:avLst/>
              <a:gdLst/>
              <a:ahLst/>
              <a:cxnLst/>
              <a:rect l="l" t="t" r="r" b="b"/>
              <a:pathLst>
                <a:path w="1184706" h="1557264">
                  <a:moveTo>
                    <a:pt x="0" y="0"/>
                  </a:moveTo>
                  <a:lnTo>
                    <a:pt x="1184706" y="0"/>
                  </a:lnTo>
                  <a:lnTo>
                    <a:pt x="1184706" y="1557264"/>
                  </a:lnTo>
                  <a:lnTo>
                    <a:pt x="0" y="1557264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84706" cy="1595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05888" y="4374263"/>
            <a:ext cx="4498181" cy="5912737"/>
            <a:chOff x="0" y="0"/>
            <a:chExt cx="1184706" cy="15572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84706" cy="1557264"/>
            </a:xfrm>
            <a:custGeom>
              <a:avLst/>
              <a:gdLst/>
              <a:ahLst/>
              <a:cxnLst/>
              <a:rect l="l" t="t" r="r" b="b"/>
              <a:pathLst>
                <a:path w="1184706" h="1557264">
                  <a:moveTo>
                    <a:pt x="0" y="0"/>
                  </a:moveTo>
                  <a:lnTo>
                    <a:pt x="1184706" y="0"/>
                  </a:lnTo>
                  <a:lnTo>
                    <a:pt x="1184706" y="1557264"/>
                  </a:lnTo>
                  <a:lnTo>
                    <a:pt x="0" y="1557264"/>
                  </a:lnTo>
                  <a:close/>
                </a:path>
              </a:pathLst>
            </a:custGeom>
            <a:solidFill>
              <a:srgbClr val="EE3350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84706" cy="1595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504069" y="4374263"/>
            <a:ext cx="4498181" cy="5912737"/>
            <a:chOff x="0" y="0"/>
            <a:chExt cx="1184706" cy="15572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84706" cy="1557264"/>
            </a:xfrm>
            <a:custGeom>
              <a:avLst/>
              <a:gdLst/>
              <a:ahLst/>
              <a:cxnLst/>
              <a:rect l="l" t="t" r="r" b="b"/>
              <a:pathLst>
                <a:path w="1184706" h="1557264">
                  <a:moveTo>
                    <a:pt x="0" y="0"/>
                  </a:moveTo>
                  <a:lnTo>
                    <a:pt x="1184706" y="0"/>
                  </a:lnTo>
                  <a:lnTo>
                    <a:pt x="1184706" y="1557264"/>
                  </a:lnTo>
                  <a:lnTo>
                    <a:pt x="0" y="1557264"/>
                  </a:lnTo>
                  <a:close/>
                </a:path>
              </a:pathLst>
            </a:custGeom>
            <a:solidFill>
              <a:srgbClr val="82C341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84706" cy="1595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906" y="4374263"/>
            <a:ext cx="4498181" cy="5912737"/>
            <a:chOff x="0" y="0"/>
            <a:chExt cx="1184706" cy="155726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84706" cy="1557264"/>
            </a:xfrm>
            <a:custGeom>
              <a:avLst/>
              <a:gdLst/>
              <a:ahLst/>
              <a:cxnLst/>
              <a:rect l="l" t="t" r="r" b="b"/>
              <a:pathLst>
                <a:path w="1184706" h="1557264">
                  <a:moveTo>
                    <a:pt x="0" y="0"/>
                  </a:moveTo>
                  <a:lnTo>
                    <a:pt x="1184706" y="0"/>
                  </a:lnTo>
                  <a:lnTo>
                    <a:pt x="1184706" y="1557264"/>
                  </a:lnTo>
                  <a:lnTo>
                    <a:pt x="0" y="1557264"/>
                  </a:lnTo>
                  <a:close/>
                </a:path>
              </a:pathLst>
            </a:custGeom>
            <a:solidFill>
              <a:srgbClr val="E1C727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84706" cy="1595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525" y="4374263"/>
            <a:ext cx="4498181" cy="5912737"/>
          </a:xfrm>
          <a:custGeom>
            <a:avLst/>
            <a:gdLst/>
            <a:ahLst/>
            <a:cxnLst/>
            <a:rect l="l" t="t" r="r" b="b"/>
            <a:pathLst>
              <a:path w="4498181" h="5912737">
                <a:moveTo>
                  <a:pt x="0" y="0"/>
                </a:moveTo>
                <a:lnTo>
                  <a:pt x="4498181" y="0"/>
                </a:lnTo>
                <a:lnTo>
                  <a:pt x="4498181" y="5912737"/>
                </a:lnTo>
                <a:lnTo>
                  <a:pt x="0" y="59127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 l="-37631" r="-3763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Freeform 16"/>
          <p:cNvSpPr/>
          <p:nvPr/>
        </p:nvSpPr>
        <p:spPr>
          <a:xfrm>
            <a:off x="9005888" y="4374263"/>
            <a:ext cx="4498181" cy="5912737"/>
          </a:xfrm>
          <a:custGeom>
            <a:avLst/>
            <a:gdLst/>
            <a:ahLst/>
            <a:cxnLst/>
            <a:rect l="l" t="t" r="r" b="b"/>
            <a:pathLst>
              <a:path w="4498181" h="5912737">
                <a:moveTo>
                  <a:pt x="0" y="0"/>
                </a:moveTo>
                <a:lnTo>
                  <a:pt x="4498181" y="0"/>
                </a:lnTo>
                <a:lnTo>
                  <a:pt x="4498181" y="5912737"/>
                </a:lnTo>
                <a:lnTo>
                  <a:pt x="0" y="59127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 l="-48647" r="-48647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cs-CZ"/>
          </a:p>
        </p:txBody>
      </p:sp>
      <p:sp>
        <p:nvSpPr>
          <p:cNvPr id="17" name="Freeform 17"/>
          <p:cNvSpPr/>
          <p:nvPr/>
        </p:nvSpPr>
        <p:spPr>
          <a:xfrm>
            <a:off x="4507706" y="4374263"/>
            <a:ext cx="4498181" cy="5912737"/>
          </a:xfrm>
          <a:custGeom>
            <a:avLst/>
            <a:gdLst/>
            <a:ahLst/>
            <a:cxnLst/>
            <a:rect l="l" t="t" r="r" b="b"/>
            <a:pathLst>
              <a:path w="4498181" h="5912737">
                <a:moveTo>
                  <a:pt x="0" y="0"/>
                </a:moveTo>
                <a:lnTo>
                  <a:pt x="4498182" y="0"/>
                </a:lnTo>
                <a:lnTo>
                  <a:pt x="4498182" y="5912737"/>
                </a:lnTo>
                <a:lnTo>
                  <a:pt x="0" y="59127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</a:blip>
            <a:stretch>
              <a:fillRect l="-15723" r="-1572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Freeform 18"/>
          <p:cNvSpPr/>
          <p:nvPr/>
        </p:nvSpPr>
        <p:spPr>
          <a:xfrm>
            <a:off x="13504069" y="4374263"/>
            <a:ext cx="4498181" cy="5912737"/>
          </a:xfrm>
          <a:custGeom>
            <a:avLst/>
            <a:gdLst/>
            <a:ahLst/>
            <a:cxnLst/>
            <a:rect l="l" t="t" r="r" b="b"/>
            <a:pathLst>
              <a:path w="4498181" h="5912737">
                <a:moveTo>
                  <a:pt x="0" y="0"/>
                </a:moveTo>
                <a:lnTo>
                  <a:pt x="4498181" y="0"/>
                </a:lnTo>
                <a:lnTo>
                  <a:pt x="4498181" y="5912737"/>
                </a:lnTo>
                <a:lnTo>
                  <a:pt x="0" y="59127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</a:blip>
            <a:stretch>
              <a:fillRect l="-52894" r="-5289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9" name="Freeform 19"/>
          <p:cNvSpPr/>
          <p:nvPr/>
        </p:nvSpPr>
        <p:spPr>
          <a:xfrm>
            <a:off x="1179909" y="4952892"/>
            <a:ext cx="2157412" cy="2157412"/>
          </a:xfrm>
          <a:custGeom>
            <a:avLst/>
            <a:gdLst/>
            <a:ahLst/>
            <a:cxnLst/>
            <a:rect l="l" t="t" r="r" b="b"/>
            <a:pathLst>
              <a:path w="2157412" h="2157412">
                <a:moveTo>
                  <a:pt x="0" y="0"/>
                </a:moveTo>
                <a:lnTo>
                  <a:pt x="2157413" y="0"/>
                </a:lnTo>
                <a:lnTo>
                  <a:pt x="2157413" y="2157413"/>
                </a:lnTo>
                <a:lnTo>
                  <a:pt x="0" y="2157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0" name="Freeform 20"/>
          <p:cNvSpPr/>
          <p:nvPr/>
        </p:nvSpPr>
        <p:spPr>
          <a:xfrm>
            <a:off x="5679281" y="4952892"/>
            <a:ext cx="2157412" cy="2157412"/>
          </a:xfrm>
          <a:custGeom>
            <a:avLst/>
            <a:gdLst/>
            <a:ahLst/>
            <a:cxnLst/>
            <a:rect l="l" t="t" r="r" b="b"/>
            <a:pathLst>
              <a:path w="2157412" h="2157412">
                <a:moveTo>
                  <a:pt x="0" y="0"/>
                </a:moveTo>
                <a:lnTo>
                  <a:pt x="2157413" y="0"/>
                </a:lnTo>
                <a:lnTo>
                  <a:pt x="2157413" y="2157413"/>
                </a:lnTo>
                <a:lnTo>
                  <a:pt x="0" y="2157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1" name="Freeform 21"/>
          <p:cNvSpPr/>
          <p:nvPr/>
        </p:nvSpPr>
        <p:spPr>
          <a:xfrm>
            <a:off x="14674453" y="4952892"/>
            <a:ext cx="2157412" cy="2157412"/>
          </a:xfrm>
          <a:custGeom>
            <a:avLst/>
            <a:gdLst/>
            <a:ahLst/>
            <a:cxnLst/>
            <a:rect l="l" t="t" r="r" b="b"/>
            <a:pathLst>
              <a:path w="2157412" h="2157412">
                <a:moveTo>
                  <a:pt x="0" y="0"/>
                </a:moveTo>
                <a:lnTo>
                  <a:pt x="2157413" y="0"/>
                </a:lnTo>
                <a:lnTo>
                  <a:pt x="2157413" y="2157413"/>
                </a:lnTo>
                <a:lnTo>
                  <a:pt x="0" y="2157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2" name="Freeform 22"/>
          <p:cNvSpPr/>
          <p:nvPr/>
        </p:nvSpPr>
        <p:spPr>
          <a:xfrm>
            <a:off x="10176272" y="4952892"/>
            <a:ext cx="2157412" cy="2157412"/>
          </a:xfrm>
          <a:custGeom>
            <a:avLst/>
            <a:gdLst/>
            <a:ahLst/>
            <a:cxnLst/>
            <a:rect l="l" t="t" r="r" b="b"/>
            <a:pathLst>
              <a:path w="2157412" h="2157412">
                <a:moveTo>
                  <a:pt x="0" y="0"/>
                </a:moveTo>
                <a:lnTo>
                  <a:pt x="2157412" y="0"/>
                </a:lnTo>
                <a:lnTo>
                  <a:pt x="2157412" y="2157413"/>
                </a:lnTo>
                <a:lnTo>
                  <a:pt x="0" y="21574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3" name="TextBox 23"/>
          <p:cNvSpPr txBox="1"/>
          <p:nvPr/>
        </p:nvSpPr>
        <p:spPr>
          <a:xfrm>
            <a:off x="685800" y="544906"/>
            <a:ext cx="7435368" cy="101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872881"/>
                </a:solidFill>
                <a:latin typeface="MetaPro Heavy"/>
                <a:ea typeface="MetaPro Heavy"/>
                <a:cs typeface="MetaPro Heavy"/>
                <a:sym typeface="MetaPro Heavy"/>
              </a:rPr>
              <a:t>OBLASTI PROGRAMU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49985" y="7216775"/>
            <a:ext cx="116249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MetaPro Bold"/>
                <a:ea typeface="MetaPro Bold"/>
                <a:cs typeface="MetaPro Bold"/>
                <a:sym typeface="MetaPro Bold"/>
              </a:rPr>
              <a:t>POHYB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82428" y="7216775"/>
            <a:ext cx="314873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MetaPro Bold"/>
                <a:ea typeface="MetaPro Bold"/>
                <a:cs typeface="MetaPro Bold"/>
                <a:sym typeface="MetaPro Bold"/>
              </a:rPr>
              <a:t>DOVEDNOST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80610" y="7216775"/>
            <a:ext cx="314873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MetaPro Bold"/>
                <a:ea typeface="MetaPro Bold"/>
                <a:cs typeface="MetaPro Bold"/>
                <a:sym typeface="MetaPro Bold"/>
              </a:rPr>
              <a:t>DOBROVOLNICTVÍ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180344" y="7216775"/>
            <a:ext cx="3148737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MetaPro Bold"/>
                <a:ea typeface="MetaPro Bold"/>
                <a:cs typeface="MetaPro Bold"/>
                <a:sym typeface="MetaPro Bold"/>
              </a:rPr>
              <a:t>EXPEDICE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3000" b="1">
              <a:solidFill>
                <a:srgbClr val="FFFFFF"/>
              </a:solidFill>
              <a:latin typeface="MetaPro Bold"/>
              <a:ea typeface="MetaPro Bold"/>
              <a:cs typeface="MetaPro Bold"/>
              <a:sym typeface="MetaPr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13648" y="3394209"/>
            <a:ext cx="3019311" cy="3019311"/>
            <a:chOff x="0" y="0"/>
            <a:chExt cx="4025748" cy="402574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025748" cy="4025748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A8748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1813" tIns="21813" rIns="21813" bIns="2181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673370" y="1114188"/>
              <a:ext cx="2679008" cy="1797371"/>
            </a:xfrm>
            <a:custGeom>
              <a:avLst/>
              <a:gdLst/>
              <a:ahLst/>
              <a:cxnLst/>
              <a:rect l="l" t="t" r="r" b="b"/>
              <a:pathLst>
                <a:path w="2679008" h="1797371">
                  <a:moveTo>
                    <a:pt x="0" y="0"/>
                  </a:moveTo>
                  <a:lnTo>
                    <a:pt x="2679008" y="0"/>
                  </a:lnTo>
                  <a:lnTo>
                    <a:pt x="2679008" y="1797371"/>
                  </a:lnTo>
                  <a:lnTo>
                    <a:pt x="0" y="1797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641740" y="3394209"/>
            <a:ext cx="3019311" cy="3019311"/>
            <a:chOff x="0" y="0"/>
            <a:chExt cx="4025748" cy="402574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025748" cy="4025748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7A9AC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1813" tIns="21813" rIns="21813" bIns="2181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673370" y="1114188"/>
              <a:ext cx="2679008" cy="1797371"/>
            </a:xfrm>
            <a:custGeom>
              <a:avLst/>
              <a:gdLst/>
              <a:ahLst/>
              <a:cxnLst/>
              <a:rect l="l" t="t" r="r" b="b"/>
              <a:pathLst>
                <a:path w="2679008" h="1797371">
                  <a:moveTo>
                    <a:pt x="0" y="0"/>
                  </a:moveTo>
                  <a:lnTo>
                    <a:pt x="2679008" y="0"/>
                  </a:lnTo>
                  <a:lnTo>
                    <a:pt x="2679008" y="1797371"/>
                  </a:lnTo>
                  <a:lnTo>
                    <a:pt x="0" y="1797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955041" y="3394209"/>
            <a:ext cx="3019311" cy="3019311"/>
            <a:chOff x="0" y="0"/>
            <a:chExt cx="4025748" cy="402574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025748" cy="4025748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4975A"/>
              </a:solidFill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1813" tIns="21813" rIns="21813" bIns="21813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673370" y="1114188"/>
              <a:ext cx="2679008" cy="1797371"/>
            </a:xfrm>
            <a:custGeom>
              <a:avLst/>
              <a:gdLst/>
              <a:ahLst/>
              <a:cxnLst/>
              <a:rect l="l" t="t" r="r" b="b"/>
              <a:pathLst>
                <a:path w="2679008" h="1797371">
                  <a:moveTo>
                    <a:pt x="0" y="0"/>
                  </a:moveTo>
                  <a:lnTo>
                    <a:pt x="2679008" y="0"/>
                  </a:lnTo>
                  <a:lnTo>
                    <a:pt x="2679008" y="1797371"/>
                  </a:lnTo>
                  <a:lnTo>
                    <a:pt x="0" y="1797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181441" y="6808163"/>
            <a:ext cx="2566511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B4975A"/>
                </a:solidFill>
                <a:latin typeface="MetaPro Heavy"/>
                <a:ea typeface="MetaPro Heavy"/>
                <a:cs typeface="MetaPro Heavy"/>
                <a:sym typeface="MetaPro Heavy"/>
              </a:rPr>
              <a:t>ZLATO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B4975A"/>
                </a:solidFill>
                <a:latin typeface="MetaPro"/>
                <a:ea typeface="MetaPro"/>
                <a:cs typeface="MetaPro"/>
                <a:sym typeface="MetaPro"/>
              </a:rPr>
              <a:t>min. 18 měsíců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B4975A"/>
              </a:solidFill>
              <a:latin typeface="MetaPro"/>
              <a:ea typeface="MetaPro"/>
              <a:cs typeface="MetaPro"/>
              <a:sym typeface="MetaPr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873141" y="6808163"/>
            <a:ext cx="2556510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A7A9AC"/>
                </a:solidFill>
                <a:latin typeface="MetaPro Heavy"/>
                <a:ea typeface="MetaPro Heavy"/>
                <a:cs typeface="MetaPro Heavy"/>
                <a:sym typeface="MetaPro Heavy"/>
              </a:rPr>
              <a:t>STŘÍBRO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A7A9AC"/>
                </a:solidFill>
                <a:latin typeface="MetaPro"/>
                <a:ea typeface="MetaPro"/>
                <a:cs typeface="MetaPro"/>
                <a:sym typeface="MetaPro"/>
              </a:rPr>
              <a:t>min. 12 měsíců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A7A9AC"/>
              </a:solidFill>
              <a:latin typeface="MetaPro"/>
              <a:ea typeface="MetaPro"/>
              <a:cs typeface="MetaPro"/>
              <a:sym typeface="MetaPr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23332" y="6808163"/>
            <a:ext cx="2399943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BA8748"/>
                </a:solidFill>
                <a:latin typeface="MetaPro Heavy"/>
                <a:ea typeface="MetaPro Heavy"/>
                <a:cs typeface="MetaPro Heavy"/>
                <a:sym typeface="MetaPro Heavy"/>
              </a:rPr>
              <a:t>BRONZ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BA8748"/>
                </a:solidFill>
                <a:latin typeface="MetaPro"/>
                <a:ea typeface="MetaPro"/>
                <a:cs typeface="MetaPro"/>
                <a:sym typeface="MetaPro"/>
              </a:rPr>
              <a:t>min. 6 měsíců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BA8748"/>
              </a:solidFill>
              <a:latin typeface="MetaPro"/>
              <a:ea typeface="MetaPro"/>
              <a:cs typeface="MetaPro"/>
              <a:sym typeface="MetaPro"/>
            </a:endParaRPr>
          </a:p>
        </p:txBody>
      </p:sp>
      <p:sp>
        <p:nvSpPr>
          <p:cNvPr id="20" name="Freeform 20"/>
          <p:cNvSpPr/>
          <p:nvPr/>
        </p:nvSpPr>
        <p:spPr>
          <a:xfrm rot="-5400000">
            <a:off x="12996862" y="4995862"/>
            <a:ext cx="10287000" cy="295275"/>
          </a:xfrm>
          <a:custGeom>
            <a:avLst/>
            <a:gdLst/>
            <a:ahLst/>
            <a:cxnLst/>
            <a:rect l="l" t="t" r="r" b="b"/>
            <a:pathLst>
              <a:path w="10287000" h="295275">
                <a:moveTo>
                  <a:pt x="0" y="0"/>
                </a:moveTo>
                <a:lnTo>
                  <a:pt x="10287000" y="0"/>
                </a:lnTo>
                <a:lnTo>
                  <a:pt x="10287000" y="295276"/>
                </a:lnTo>
                <a:lnTo>
                  <a:pt x="0" y="295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1" name="TextBox 21"/>
          <p:cNvSpPr txBox="1"/>
          <p:nvPr/>
        </p:nvSpPr>
        <p:spPr>
          <a:xfrm>
            <a:off x="952500" y="695325"/>
            <a:ext cx="7435368" cy="101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808285"/>
                </a:solidFill>
                <a:latin typeface="MetaPro Heavy"/>
                <a:ea typeface="MetaPro Heavy"/>
                <a:cs typeface="MetaPro Heavy"/>
                <a:sym typeface="MetaPro Heavy"/>
              </a:rPr>
              <a:t>ÚROVNĚ PROGRAMU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3852" y="2498738"/>
            <a:ext cx="1088025" cy="1088025"/>
          </a:xfrm>
          <a:custGeom>
            <a:avLst/>
            <a:gdLst/>
            <a:ahLst/>
            <a:cxnLst/>
            <a:rect l="l" t="t" r="r" b="b"/>
            <a:pathLst>
              <a:path w="1088025" h="1088025">
                <a:moveTo>
                  <a:pt x="0" y="0"/>
                </a:moveTo>
                <a:lnTo>
                  <a:pt x="1088025" y="0"/>
                </a:lnTo>
                <a:lnTo>
                  <a:pt x="1088025" y="1088025"/>
                </a:lnTo>
                <a:lnTo>
                  <a:pt x="0" y="1088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053852" y="3946669"/>
            <a:ext cx="1196831" cy="1196831"/>
          </a:xfrm>
          <a:custGeom>
            <a:avLst/>
            <a:gdLst/>
            <a:ahLst/>
            <a:cxnLst/>
            <a:rect l="l" t="t" r="r" b="b"/>
            <a:pathLst>
              <a:path w="1196831" h="1196831">
                <a:moveTo>
                  <a:pt x="0" y="0"/>
                </a:moveTo>
                <a:lnTo>
                  <a:pt x="1196831" y="0"/>
                </a:lnTo>
                <a:lnTo>
                  <a:pt x="1196831" y="1196831"/>
                </a:lnTo>
                <a:lnTo>
                  <a:pt x="0" y="11968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108255" y="5505450"/>
            <a:ext cx="1088025" cy="1126957"/>
          </a:xfrm>
          <a:custGeom>
            <a:avLst/>
            <a:gdLst/>
            <a:ahLst/>
            <a:cxnLst/>
            <a:rect l="l" t="t" r="r" b="b"/>
            <a:pathLst>
              <a:path w="1088025" h="1126957">
                <a:moveTo>
                  <a:pt x="0" y="0"/>
                </a:moveTo>
                <a:lnTo>
                  <a:pt x="1088025" y="0"/>
                </a:lnTo>
                <a:lnTo>
                  <a:pt x="1088025" y="1126957"/>
                </a:lnTo>
                <a:lnTo>
                  <a:pt x="0" y="1126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053852" y="7184857"/>
            <a:ext cx="1196831" cy="905103"/>
          </a:xfrm>
          <a:custGeom>
            <a:avLst/>
            <a:gdLst/>
            <a:ahLst/>
            <a:cxnLst/>
            <a:rect l="l" t="t" r="r" b="b"/>
            <a:pathLst>
              <a:path w="1196831" h="905103">
                <a:moveTo>
                  <a:pt x="0" y="0"/>
                </a:moveTo>
                <a:lnTo>
                  <a:pt x="1196831" y="0"/>
                </a:lnTo>
                <a:lnTo>
                  <a:pt x="1196831" y="905103"/>
                </a:lnTo>
                <a:lnTo>
                  <a:pt x="0" y="905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3271995" y="2147868"/>
            <a:ext cx="3939243" cy="4114800"/>
          </a:xfrm>
          <a:custGeom>
            <a:avLst/>
            <a:gdLst/>
            <a:ahLst/>
            <a:cxnLst/>
            <a:rect l="l" t="t" r="r" b="b"/>
            <a:pathLst>
              <a:path w="3939243" h="4114800">
                <a:moveTo>
                  <a:pt x="0" y="0"/>
                </a:moveTo>
                <a:lnTo>
                  <a:pt x="3939243" y="0"/>
                </a:lnTo>
                <a:lnTo>
                  <a:pt x="39392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1053852" y="714375"/>
            <a:ext cx="5949702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 err="1">
                <a:solidFill>
                  <a:srgbClr val="000000"/>
                </a:solidFill>
                <a:latin typeface="MetaPro Heavy"/>
                <a:ea typeface="MetaPro Heavy"/>
                <a:cs typeface="MetaPro Heavy"/>
                <a:sym typeface="MetaPro Heavy"/>
              </a:rPr>
              <a:t>Základní</a:t>
            </a:r>
            <a:r>
              <a:rPr lang="en-US" sz="6000" b="1" dirty="0">
                <a:solidFill>
                  <a:srgbClr val="000000"/>
                </a:solidFill>
                <a:latin typeface="MetaPro Heavy"/>
                <a:ea typeface="MetaPro Heavy"/>
                <a:cs typeface="MetaPro Heavy"/>
                <a:sym typeface="MetaPro Heavy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MetaPro Heavy"/>
                <a:ea typeface="MetaPro Heavy"/>
                <a:cs typeface="MetaPro Heavy"/>
                <a:sym typeface="MetaPro Heavy"/>
              </a:rPr>
              <a:t>pravidla</a:t>
            </a:r>
            <a:endParaRPr lang="en-US" sz="6000" b="1" dirty="0">
              <a:solidFill>
                <a:srgbClr val="000000"/>
              </a:solidFill>
              <a:latin typeface="MetaPro Heavy"/>
              <a:ea typeface="MetaPro Heavy"/>
              <a:cs typeface="MetaPro Heavy"/>
              <a:sym typeface="MetaPro Heav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55558" y="2652226"/>
            <a:ext cx="976958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872881"/>
                </a:solidFill>
                <a:latin typeface="MetaPro Bold"/>
                <a:ea typeface="MetaPro Bold"/>
                <a:cs typeface="MetaPro Bold"/>
                <a:sym typeface="MetaPro Bold"/>
              </a:rPr>
              <a:t>Každou pravidelnou oblast plní 1 hodinu týdně 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55558" y="4155868"/>
            <a:ext cx="976958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758CFF"/>
                </a:solidFill>
                <a:latin typeface="MetaPro Bold"/>
                <a:ea typeface="MetaPro Bold"/>
                <a:cs typeface="MetaPro Bold"/>
                <a:sym typeface="MetaPro Bold"/>
              </a:rPr>
              <a:t>V každé oblasti si stanovují cíl​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55558" y="5678403"/>
            <a:ext cx="976958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A89E"/>
                </a:solidFill>
                <a:latin typeface="MetaPro Bold"/>
                <a:ea typeface="MetaPro Bold"/>
                <a:cs typeface="MetaPro Bold"/>
                <a:sym typeface="MetaPro Bold"/>
              </a:rPr>
              <a:t>Pravidelně zapisují pokrok do online aplikace​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55558" y="7246883"/>
            <a:ext cx="976958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33297D"/>
                </a:solidFill>
                <a:latin typeface="MetaPro Bold"/>
                <a:ea typeface="MetaPro Bold"/>
                <a:cs typeface="MetaPro Bold"/>
                <a:sym typeface="MetaPro Bold"/>
              </a:rPr>
              <a:t>Mentoři a vedoucí je provázejí jednotlivými oblastmi​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71995" y="6453207"/>
            <a:ext cx="4295596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EE3350"/>
                </a:solidFill>
                <a:latin typeface="MetaPro Bold"/>
                <a:ea typeface="MetaPro Bold"/>
                <a:cs typeface="MetaPro Bold"/>
                <a:sym typeface="MetaPro Bold"/>
              </a:rPr>
              <a:t>Po absolvování programu dostanou certifikát</a:t>
            </a:r>
          </a:p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EE3350"/>
                </a:solidFill>
                <a:latin typeface="MetaPro Bold"/>
                <a:ea typeface="MetaPro Bold"/>
                <a:cs typeface="MetaPro Bold"/>
                <a:sym typeface="MetaPro Bold"/>
              </a:rPr>
              <a:t>a odznak na ceremonii​</a:t>
            </a:r>
          </a:p>
        </p:txBody>
      </p:sp>
      <p:sp>
        <p:nvSpPr>
          <p:cNvPr id="13" name="Freeform 13"/>
          <p:cNvSpPr/>
          <p:nvPr/>
        </p:nvSpPr>
        <p:spPr>
          <a:xfrm rot="-5400000">
            <a:off x="12996862" y="4995862"/>
            <a:ext cx="10287000" cy="295275"/>
          </a:xfrm>
          <a:custGeom>
            <a:avLst/>
            <a:gdLst/>
            <a:ahLst/>
            <a:cxnLst/>
            <a:rect l="l" t="t" r="r" b="b"/>
            <a:pathLst>
              <a:path w="10287000" h="295275">
                <a:moveTo>
                  <a:pt x="0" y="0"/>
                </a:moveTo>
                <a:lnTo>
                  <a:pt x="10287000" y="0"/>
                </a:lnTo>
                <a:lnTo>
                  <a:pt x="10287000" y="295276"/>
                </a:lnTo>
                <a:lnTo>
                  <a:pt x="0" y="295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1533" y="5576161"/>
            <a:ext cx="2265206" cy="226520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33297D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MetaPro Bold"/>
                  <a:ea typeface="MetaPro Bold"/>
                  <a:cs typeface="MetaPro Bold"/>
                  <a:sym typeface="MetaPro Bold"/>
                </a:rPr>
                <a:t>zodpovědnost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7585" y="3025205"/>
            <a:ext cx="2265206" cy="226520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54B2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MetaPro Bold"/>
                  <a:ea typeface="MetaPro Bold"/>
                  <a:cs typeface="MetaPro Bold"/>
                  <a:sym typeface="MetaPro Bold"/>
                </a:rPr>
                <a:t>samostatnost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17196" y="2229836"/>
            <a:ext cx="2265206" cy="226520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5ABE3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MetaPro Bold"/>
                  <a:ea typeface="MetaPro Bold"/>
                  <a:cs typeface="MetaPro Bold"/>
                  <a:sym typeface="MetaPro Bold"/>
                </a:rPr>
                <a:t>vytrvalost a odolnost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19082" y="4495042"/>
            <a:ext cx="2265206" cy="226520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872881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MetaPro Bold"/>
                  <a:ea typeface="MetaPro Bold"/>
                  <a:cs typeface="MetaPro Bold"/>
                  <a:sym typeface="MetaPro Bold"/>
                </a:rPr>
                <a:t>sebevědomí, sebedůvěra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7585" y="7983420"/>
            <a:ext cx="2265206" cy="226520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758CFF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MetaPro Bold"/>
                  <a:ea typeface="MetaPro Bold"/>
                  <a:cs typeface="MetaPro Bold"/>
                  <a:sym typeface="MetaPro Bold"/>
                </a:rPr>
                <a:t>pocit úspěchu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7066632" y="2704084"/>
            <a:ext cx="11584710" cy="7544542"/>
          </a:xfrm>
          <a:custGeom>
            <a:avLst/>
            <a:gdLst/>
            <a:ahLst/>
            <a:cxnLst/>
            <a:rect l="l" t="t" r="r" b="b"/>
            <a:pathLst>
              <a:path w="11584710" h="7544542">
                <a:moveTo>
                  <a:pt x="0" y="0"/>
                </a:moveTo>
                <a:lnTo>
                  <a:pt x="11584710" y="0"/>
                </a:lnTo>
                <a:lnTo>
                  <a:pt x="11584710" y="7544543"/>
                </a:lnTo>
                <a:lnTo>
                  <a:pt x="0" y="7544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Freeform 18"/>
          <p:cNvSpPr/>
          <p:nvPr/>
        </p:nvSpPr>
        <p:spPr>
          <a:xfrm flipV="1">
            <a:off x="11348942" y="0"/>
            <a:ext cx="6939058" cy="3903220"/>
          </a:xfrm>
          <a:custGeom>
            <a:avLst/>
            <a:gdLst/>
            <a:ahLst/>
            <a:cxnLst/>
            <a:rect l="l" t="t" r="r" b="b"/>
            <a:pathLst>
              <a:path w="6939058" h="3903220">
                <a:moveTo>
                  <a:pt x="0" y="3903220"/>
                </a:moveTo>
                <a:lnTo>
                  <a:pt x="6939058" y="3903220"/>
                </a:lnTo>
                <a:lnTo>
                  <a:pt x="6939058" y="0"/>
                </a:lnTo>
                <a:lnTo>
                  <a:pt x="0" y="0"/>
                </a:lnTo>
                <a:lnTo>
                  <a:pt x="0" y="39032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9" name="TextBox 19"/>
          <p:cNvSpPr txBox="1"/>
          <p:nvPr/>
        </p:nvSpPr>
        <p:spPr>
          <a:xfrm>
            <a:off x="743689" y="714375"/>
            <a:ext cx="987742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33297D"/>
                </a:solidFill>
                <a:latin typeface="MetaPro Bold"/>
                <a:ea typeface="MetaPro Bold"/>
                <a:cs typeface="MetaPro Bold"/>
                <a:sym typeface="MetaPro Bold"/>
              </a:rPr>
              <a:t>Přínosy DofE pro studenty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3845646" y="7767921"/>
            <a:ext cx="2265206" cy="226520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A89E"/>
              </a:solidFill>
              <a:prstDash val="solid"/>
              <a:miter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b="1">
                  <a:solidFill>
                    <a:srgbClr val="000000"/>
                  </a:solidFill>
                  <a:latin typeface="MetaPro Bold"/>
                  <a:ea typeface="MetaPro Bold"/>
                  <a:cs typeface="MetaPro Bold"/>
                  <a:sym typeface="MetaPro Bold"/>
                </a:rPr>
                <a:t>schopnost řešit problémy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1348942" y="0"/>
            <a:ext cx="6939058" cy="3903220"/>
          </a:xfrm>
          <a:custGeom>
            <a:avLst/>
            <a:gdLst/>
            <a:ahLst/>
            <a:cxnLst/>
            <a:rect l="l" t="t" r="r" b="b"/>
            <a:pathLst>
              <a:path w="6939058" h="3903220">
                <a:moveTo>
                  <a:pt x="0" y="3903220"/>
                </a:moveTo>
                <a:lnTo>
                  <a:pt x="6939058" y="3903220"/>
                </a:lnTo>
                <a:lnTo>
                  <a:pt x="6939058" y="0"/>
                </a:lnTo>
                <a:lnTo>
                  <a:pt x="0" y="0"/>
                </a:lnTo>
                <a:lnTo>
                  <a:pt x="0" y="39032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3979579" y="2171388"/>
            <a:ext cx="10328843" cy="8362078"/>
          </a:xfrm>
          <a:custGeom>
            <a:avLst/>
            <a:gdLst/>
            <a:ahLst/>
            <a:cxnLst/>
            <a:rect l="l" t="t" r="r" b="b"/>
            <a:pathLst>
              <a:path w="10328843" h="8362078">
                <a:moveTo>
                  <a:pt x="0" y="0"/>
                </a:moveTo>
                <a:lnTo>
                  <a:pt x="10328842" y="0"/>
                </a:lnTo>
                <a:lnTo>
                  <a:pt x="10328842" y="8362078"/>
                </a:lnTo>
                <a:lnTo>
                  <a:pt x="0" y="83620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17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2811253" y="566321"/>
            <a:ext cx="12665493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cs-CZ" sz="6000" b="1" dirty="0">
                <a:solidFill>
                  <a:srgbClr val="33297D"/>
                </a:solidFill>
                <a:latin typeface="MetaPro Bold"/>
                <a:ea typeface="MetaPro Bold"/>
                <a:cs typeface="MetaPro Bold"/>
                <a:sym typeface="MetaPro Bold"/>
              </a:rPr>
              <a:t>Přínos </a:t>
            </a:r>
            <a:r>
              <a:rPr lang="cs-CZ" sz="6000" b="1" dirty="0" err="1">
                <a:solidFill>
                  <a:srgbClr val="33297D"/>
                </a:solidFill>
                <a:latin typeface="MetaPro Bold"/>
                <a:ea typeface="MetaPro Bold"/>
                <a:cs typeface="MetaPro Bold"/>
                <a:sym typeface="MetaPro Bold"/>
              </a:rPr>
              <a:t>DofE</a:t>
            </a:r>
            <a:r>
              <a:rPr lang="cs-CZ" sz="6000" b="1" dirty="0">
                <a:solidFill>
                  <a:srgbClr val="33297D"/>
                </a:solidFill>
                <a:latin typeface="MetaPro Bold"/>
                <a:ea typeface="MetaPro Bold"/>
                <a:cs typeface="MetaPro Bold"/>
                <a:sym typeface="MetaPro Bold"/>
              </a:rPr>
              <a:t> pro společnost</a:t>
            </a:r>
            <a:endParaRPr lang="en-US" sz="6000" b="1" dirty="0">
              <a:solidFill>
                <a:srgbClr val="33297D"/>
              </a:solidFill>
              <a:latin typeface="MetaPro Bold"/>
              <a:ea typeface="MetaPro Bold"/>
              <a:cs typeface="MetaPro Bold"/>
              <a:sym typeface="MetaPr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1348942" y="0"/>
            <a:ext cx="6939058" cy="3903220"/>
          </a:xfrm>
          <a:custGeom>
            <a:avLst/>
            <a:gdLst/>
            <a:ahLst/>
            <a:cxnLst/>
            <a:rect l="l" t="t" r="r" b="b"/>
            <a:pathLst>
              <a:path w="6939058" h="3903220">
                <a:moveTo>
                  <a:pt x="0" y="3903220"/>
                </a:moveTo>
                <a:lnTo>
                  <a:pt x="6939058" y="3903220"/>
                </a:lnTo>
                <a:lnTo>
                  <a:pt x="6939058" y="0"/>
                </a:lnTo>
                <a:lnTo>
                  <a:pt x="0" y="0"/>
                </a:lnTo>
                <a:lnTo>
                  <a:pt x="0" y="39032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028700" y="2628970"/>
            <a:ext cx="14897371" cy="6629330"/>
          </a:xfrm>
          <a:custGeom>
            <a:avLst/>
            <a:gdLst/>
            <a:ahLst/>
            <a:cxnLst/>
            <a:rect l="l" t="t" r="r" b="b"/>
            <a:pathLst>
              <a:path w="14897371" h="6629330">
                <a:moveTo>
                  <a:pt x="0" y="0"/>
                </a:moveTo>
                <a:lnTo>
                  <a:pt x="14897371" y="0"/>
                </a:lnTo>
                <a:lnTo>
                  <a:pt x="14897371" y="6629330"/>
                </a:lnTo>
                <a:lnTo>
                  <a:pt x="0" y="6629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5694908" y="5943635"/>
            <a:ext cx="2280759" cy="2957224"/>
          </a:xfrm>
          <a:custGeom>
            <a:avLst/>
            <a:gdLst/>
            <a:ahLst/>
            <a:cxnLst/>
            <a:rect l="l" t="t" r="r" b="b"/>
            <a:pathLst>
              <a:path w="2280759" h="2957224">
                <a:moveTo>
                  <a:pt x="0" y="0"/>
                </a:moveTo>
                <a:lnTo>
                  <a:pt x="2280759" y="0"/>
                </a:lnTo>
                <a:lnTo>
                  <a:pt x="2280759" y="2957224"/>
                </a:lnTo>
                <a:lnTo>
                  <a:pt x="0" y="2957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2811253" y="414337"/>
            <a:ext cx="12665493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33297D"/>
                </a:solidFill>
                <a:latin typeface="MetaPro Bold"/>
                <a:ea typeface="MetaPro Bold"/>
                <a:cs typeface="MetaPro Bold"/>
                <a:sym typeface="MetaPro Bold"/>
              </a:rPr>
              <a:t>Mapa </a:t>
            </a:r>
            <a:r>
              <a:rPr lang="en-US" sz="6000" b="1" dirty="0" err="1">
                <a:solidFill>
                  <a:srgbClr val="33297D"/>
                </a:solidFill>
                <a:latin typeface="MetaPro Bold"/>
                <a:ea typeface="MetaPro Bold"/>
                <a:cs typeface="MetaPro Bold"/>
                <a:sym typeface="MetaPro Bold"/>
              </a:rPr>
              <a:t>dobrovolnictví</a:t>
            </a:r>
            <a:r>
              <a:rPr lang="en-US" sz="6000" b="1" dirty="0">
                <a:solidFill>
                  <a:srgbClr val="33297D"/>
                </a:solidFill>
                <a:latin typeface="MetaPro Bold"/>
                <a:ea typeface="MetaPro Bold"/>
                <a:cs typeface="MetaPro Bold"/>
                <a:sym typeface="MetaPro Bold"/>
              </a:rPr>
              <a:t> </a:t>
            </a:r>
            <a:r>
              <a:rPr lang="en-US" sz="6000" b="1" dirty="0" err="1">
                <a:solidFill>
                  <a:srgbClr val="33297D"/>
                </a:solidFill>
                <a:latin typeface="MetaPro Bold"/>
                <a:ea typeface="MetaPro Bold"/>
                <a:cs typeface="MetaPro Bold"/>
                <a:sym typeface="MetaPro Bold"/>
              </a:rPr>
              <a:t>Dofe</a:t>
            </a:r>
            <a:endParaRPr lang="en-US" sz="6000" b="1" dirty="0">
              <a:solidFill>
                <a:srgbClr val="33297D"/>
              </a:solidFill>
              <a:latin typeface="MetaPro Bold"/>
              <a:ea typeface="MetaPro Bold"/>
              <a:cs typeface="MetaPro Bold"/>
              <a:sym typeface="MetaPro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316AC47-4BD7-6A73-4232-8ECCA7C3D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35" y="1853278"/>
            <a:ext cx="17771760" cy="8266801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4DF83EE8-42C5-AF88-0F15-C3BA1E95B858}"/>
              </a:ext>
            </a:extLst>
          </p:cNvPr>
          <p:cNvSpPr/>
          <p:nvPr/>
        </p:nvSpPr>
        <p:spPr>
          <a:xfrm>
            <a:off x="-4570" y="9974941"/>
            <a:ext cx="18292570" cy="312049"/>
          </a:xfrm>
          <a:custGeom>
            <a:avLst/>
            <a:gdLst/>
            <a:ahLst/>
            <a:cxnLst/>
            <a:rect l="l" t="t" r="r" b="b"/>
            <a:pathLst>
              <a:path w="10287000" h="295275">
                <a:moveTo>
                  <a:pt x="0" y="0"/>
                </a:moveTo>
                <a:lnTo>
                  <a:pt x="10287000" y="0"/>
                </a:lnTo>
                <a:lnTo>
                  <a:pt x="10287000" y="295276"/>
                </a:lnTo>
                <a:lnTo>
                  <a:pt x="0" y="295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0BC6CFB7-B6C2-DCD9-1557-8ECCAA8D3792}"/>
              </a:ext>
            </a:extLst>
          </p:cNvPr>
          <p:cNvSpPr txBox="1"/>
          <p:nvPr/>
        </p:nvSpPr>
        <p:spPr>
          <a:xfrm>
            <a:off x="990600" y="477034"/>
            <a:ext cx="1744638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8000" b="1" dirty="0">
                <a:solidFill>
                  <a:srgbClr val="872881"/>
                </a:solidFill>
                <a:latin typeface="MetaPro Bold" panose="020B0604020202020204" charset="0"/>
                <a:ea typeface="MetaPro Heavy"/>
                <a:cs typeface="MetaPro Heavy"/>
                <a:sym typeface="MetaPro Heavy"/>
              </a:rPr>
              <a:t>ŘEKLI NÁM DOFÁCI A DOFAČKY</a:t>
            </a:r>
            <a:endParaRPr lang="en-US" sz="8000" b="1" dirty="0">
              <a:solidFill>
                <a:srgbClr val="872881"/>
              </a:solidFill>
              <a:latin typeface="MetaPro Bold" panose="020B0604020202020204" charset="0"/>
              <a:ea typeface="MetaPro Heavy"/>
              <a:cs typeface="MetaPro Heavy"/>
              <a:sym typeface="MetaPro Heavy"/>
            </a:endParaRPr>
          </a:p>
        </p:txBody>
      </p:sp>
    </p:spTree>
    <p:extLst>
      <p:ext uri="{BB962C8B-B14F-4D97-AF65-F5344CB8AC3E}">
        <p14:creationId xmlns:p14="http://schemas.microsoft.com/office/powerpoint/2010/main" val="3348742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210</Words>
  <Application>Microsoft Office PowerPoint</Application>
  <PresentationFormat>Vlastní</PresentationFormat>
  <Paragraphs>57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Calibri</vt:lpstr>
      <vt:lpstr>MetaPro Bold</vt:lpstr>
      <vt:lpstr>Aptos</vt:lpstr>
      <vt:lpstr>MetaPro Heavy</vt:lpstr>
      <vt:lpstr>MetaPro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 - Dobrovolnictví</dc:title>
  <cp:lastModifiedBy>Adam Mičinec</cp:lastModifiedBy>
  <cp:revision>3</cp:revision>
  <dcterms:created xsi:type="dcterms:W3CDTF">2006-08-16T00:00:00Z</dcterms:created>
  <dcterms:modified xsi:type="dcterms:W3CDTF">2025-04-14T12:14:42Z</dcterms:modified>
  <dc:identifier>DAGjTeU2FMU</dc:identifier>
</cp:coreProperties>
</file>